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48" r:id="rId2"/>
  </p:sldMasterIdLst>
  <p:sldIdLst>
    <p:sldId id="257" r:id="rId3"/>
    <p:sldId id="259" r:id="rId4"/>
    <p:sldId id="260" r:id="rId5"/>
    <p:sldId id="261" r:id="rId6"/>
    <p:sldId id="262" r:id="rId7"/>
    <p:sldId id="264" r:id="rId8"/>
    <p:sldId id="269" r:id="rId9"/>
    <p:sldId id="263" r:id="rId10"/>
    <p:sldId id="270" r:id="rId11"/>
    <p:sldId id="271"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E00F31-0A7D-4F2E-C6EA-E464314D4A83}" v="1229" dt="2022-06-01T11:52:15.121"/>
    <p1510:client id="{CBB1C495-2EA5-421B-9E8E-BDEEE2F94B9A}" v="78" dt="2022-06-01T08:07:13.5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9EB0A0-E650-45CC-8068-7E4AC490FFC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6FA4F13A-7B40-408D-8ADE-5B02E90E98A1}">
      <dgm:prSet phldrT="[Text]" phldr="0"/>
      <dgm:spPr/>
      <dgm:t>
        <a:bodyPr/>
        <a:lstStyle/>
        <a:p>
          <a:pPr rtl="0"/>
          <a:r>
            <a:rPr lang="en-US" dirty="0">
              <a:latin typeface="Century Gothic"/>
            </a:rPr>
            <a:t>SAP E-Mobility</a:t>
          </a:r>
        </a:p>
      </dgm:t>
    </dgm:pt>
    <dgm:pt modelId="{FC0B63BB-194F-4498-A15F-641642877555}" type="parTrans" cxnId="{8F104630-004D-43E3-AC21-F2111E6C21CE}">
      <dgm:prSet/>
      <dgm:spPr/>
      <dgm:t>
        <a:bodyPr/>
        <a:lstStyle/>
        <a:p>
          <a:endParaRPr lang="en-US"/>
        </a:p>
      </dgm:t>
    </dgm:pt>
    <dgm:pt modelId="{B11F6AAD-85EC-4042-8C09-D8997E44CD4D}" type="sibTrans" cxnId="{8F104630-004D-43E3-AC21-F2111E6C21CE}">
      <dgm:prSet/>
      <dgm:spPr/>
      <dgm:t>
        <a:bodyPr/>
        <a:lstStyle/>
        <a:p>
          <a:endParaRPr lang="en-US"/>
        </a:p>
      </dgm:t>
    </dgm:pt>
    <dgm:pt modelId="{495066B8-F87B-4AA3-933B-5D2EF30AEDB3}">
      <dgm:prSet phldrT="[Text]" phldr="0"/>
      <dgm:spPr/>
      <dgm:t>
        <a:bodyPr/>
        <a:lstStyle/>
        <a:p>
          <a:pPr rtl="0"/>
          <a:r>
            <a:rPr lang="en-US" dirty="0"/>
            <a:t>Empower utilities technicians to rapidly resolve issues and boost customer satisfaction with end-to-end field service management from mobile tools to AI-based recommendations.</a:t>
          </a:r>
        </a:p>
      </dgm:t>
    </dgm:pt>
    <dgm:pt modelId="{401DE03E-ED25-454A-A77F-A3EC87F5EECB}" type="parTrans" cxnId="{8AEE3DBE-4337-4397-A5E1-F3D1243709F9}">
      <dgm:prSet/>
      <dgm:spPr/>
      <dgm:t>
        <a:bodyPr/>
        <a:lstStyle/>
        <a:p>
          <a:endParaRPr lang="en-US"/>
        </a:p>
      </dgm:t>
    </dgm:pt>
    <dgm:pt modelId="{3969A4B9-1ADF-400C-8FE7-4CB535996586}" type="sibTrans" cxnId="{8AEE3DBE-4337-4397-A5E1-F3D1243709F9}">
      <dgm:prSet/>
      <dgm:spPr/>
      <dgm:t>
        <a:bodyPr/>
        <a:lstStyle/>
        <a:p>
          <a:endParaRPr lang="en-US"/>
        </a:p>
      </dgm:t>
    </dgm:pt>
    <dgm:pt modelId="{5EEACB8E-7324-479D-BE87-47789FA736AB}">
      <dgm:prSet phldrT="[Text]" phldr="0"/>
      <dgm:spPr/>
      <dgm:t>
        <a:bodyPr/>
        <a:lstStyle/>
        <a:p>
          <a:pPr rtl="0"/>
          <a:r>
            <a:rPr lang="en-US" dirty="0"/>
            <a:t>Track equipment and IoT data in a central repository that makes it easier to collaborate on asset maintenance, usage, and failures – and keep utilities assets performing at their best. </a:t>
          </a:r>
        </a:p>
      </dgm:t>
    </dgm:pt>
    <dgm:pt modelId="{3C2F0D42-AF83-42D7-9851-9EC840F71825}" type="parTrans" cxnId="{50F31826-ECE6-4B48-9F36-E9A733AAEFDA}">
      <dgm:prSet/>
      <dgm:spPr/>
      <dgm:t>
        <a:bodyPr/>
        <a:lstStyle/>
        <a:p>
          <a:endParaRPr lang="en-US"/>
        </a:p>
      </dgm:t>
    </dgm:pt>
    <dgm:pt modelId="{A0B79E66-9483-448E-B3AE-198B7DD22E12}" type="sibTrans" cxnId="{50F31826-ECE6-4B48-9F36-E9A733AAEFDA}">
      <dgm:prSet/>
      <dgm:spPr/>
      <dgm:t>
        <a:bodyPr/>
        <a:lstStyle/>
        <a:p>
          <a:endParaRPr lang="en-US"/>
        </a:p>
      </dgm:t>
    </dgm:pt>
    <dgm:pt modelId="{77BF536E-88F1-4C8D-AB1B-D6730CB967B7}">
      <dgm:prSet phldr="0"/>
      <dgm:spPr/>
      <dgm:t>
        <a:bodyPr/>
        <a:lstStyle/>
        <a:p>
          <a:pPr rtl="0"/>
          <a:r>
            <a:rPr lang="en-US" dirty="0"/>
            <a:t>SAP Field Service Management</a:t>
          </a:r>
          <a:endParaRPr lang="en-US" dirty="0">
            <a:latin typeface="Century Gothic"/>
          </a:endParaRPr>
        </a:p>
      </dgm:t>
    </dgm:pt>
    <dgm:pt modelId="{1F0CC1E8-C8B6-4625-8651-402B2D8F0326}" type="parTrans" cxnId="{EBA0F8CC-0524-43F5-9303-FB5DB8C25BD1}">
      <dgm:prSet/>
      <dgm:spPr/>
    </dgm:pt>
    <dgm:pt modelId="{5E74A132-96C0-47A9-A169-BD30B6A84E6B}" type="sibTrans" cxnId="{EBA0F8CC-0524-43F5-9303-FB5DB8C25BD1}">
      <dgm:prSet/>
      <dgm:spPr/>
    </dgm:pt>
    <dgm:pt modelId="{166FD8E9-74DE-44A6-9053-84B296555191}">
      <dgm:prSet phldr="0"/>
      <dgm:spPr/>
      <dgm:t>
        <a:bodyPr/>
        <a:lstStyle/>
        <a:p>
          <a:pPr rtl="0"/>
          <a:r>
            <a:rPr lang="en-US" dirty="0"/>
            <a:t>SAP Asset Intelligence Network</a:t>
          </a:r>
          <a:endParaRPr lang="en-US" dirty="0">
            <a:latin typeface="Century Gothic"/>
          </a:endParaRPr>
        </a:p>
      </dgm:t>
    </dgm:pt>
    <dgm:pt modelId="{2BC4709C-97AA-4513-BDF4-2D4316158C32}" type="parTrans" cxnId="{15D9370E-50E5-4B10-A238-7C6744EB9BDA}">
      <dgm:prSet/>
      <dgm:spPr/>
    </dgm:pt>
    <dgm:pt modelId="{FD94FEE3-BC87-4C9E-A663-13D18AFE6CE5}" type="sibTrans" cxnId="{15D9370E-50E5-4B10-A238-7C6744EB9BDA}">
      <dgm:prSet/>
      <dgm:spPr/>
    </dgm:pt>
    <dgm:pt modelId="{575965D0-C542-4827-AB16-C958D4A7714A}">
      <dgm:prSet phldr="0"/>
      <dgm:spPr/>
      <dgm:t>
        <a:bodyPr/>
        <a:lstStyle/>
        <a:p>
          <a:r>
            <a:rPr lang="en-US" dirty="0">
              <a:latin typeface="Century Gothic"/>
            </a:rPr>
            <a:t>Manage</a:t>
          </a:r>
          <a:r>
            <a:rPr lang="en-US" dirty="0"/>
            <a:t> your electric mobility network efficiently on a platform that provides a clear view of charging processes, incidents, energy costs, power grid </a:t>
          </a:r>
          <a:r>
            <a:rPr lang="en-US" dirty="0">
              <a:latin typeface="Century Gothic"/>
            </a:rPr>
            <a:t>utilization</a:t>
          </a:r>
          <a:r>
            <a:rPr lang="en-US" dirty="0"/>
            <a:t>, and expenses.</a:t>
          </a:r>
        </a:p>
      </dgm:t>
    </dgm:pt>
    <dgm:pt modelId="{6423395B-E5C5-4511-A0AE-63069A672235}" type="parTrans" cxnId="{185C5463-9FB4-4249-B7C2-BDECE7D7732A}">
      <dgm:prSet/>
      <dgm:spPr/>
    </dgm:pt>
    <dgm:pt modelId="{0A2EBBEB-7CC1-4162-8F42-E06DB51B89B3}" type="sibTrans" cxnId="{185C5463-9FB4-4249-B7C2-BDECE7D7732A}">
      <dgm:prSet/>
      <dgm:spPr/>
    </dgm:pt>
    <dgm:pt modelId="{4E386AC2-6B51-4F99-B69C-74014E3A2DE8}" type="pres">
      <dgm:prSet presAssocID="{449EB0A0-E650-45CC-8068-7E4AC490FFC0}" presName="Name0" presStyleCnt="0">
        <dgm:presLayoutVars>
          <dgm:dir/>
          <dgm:animLvl val="lvl"/>
          <dgm:resizeHandles val="exact"/>
        </dgm:presLayoutVars>
      </dgm:prSet>
      <dgm:spPr/>
    </dgm:pt>
    <dgm:pt modelId="{67F2AFD3-B12B-4F54-954D-658832137F8D}" type="pres">
      <dgm:prSet presAssocID="{6FA4F13A-7B40-408D-8ADE-5B02E90E98A1}" presName="composite" presStyleCnt="0"/>
      <dgm:spPr/>
    </dgm:pt>
    <dgm:pt modelId="{6DB22ED9-B0BF-4F50-9680-2EA7AA5D8AF0}" type="pres">
      <dgm:prSet presAssocID="{6FA4F13A-7B40-408D-8ADE-5B02E90E98A1}" presName="parTx" presStyleLbl="alignNode1" presStyleIdx="0" presStyleCnt="3">
        <dgm:presLayoutVars>
          <dgm:chMax val="0"/>
          <dgm:chPref val="0"/>
          <dgm:bulletEnabled val="1"/>
        </dgm:presLayoutVars>
      </dgm:prSet>
      <dgm:spPr/>
    </dgm:pt>
    <dgm:pt modelId="{132C2A18-73FB-4D22-ABEA-B81305125378}" type="pres">
      <dgm:prSet presAssocID="{6FA4F13A-7B40-408D-8ADE-5B02E90E98A1}" presName="desTx" presStyleLbl="alignAccFollowNode1" presStyleIdx="0" presStyleCnt="3">
        <dgm:presLayoutVars>
          <dgm:bulletEnabled val="1"/>
        </dgm:presLayoutVars>
      </dgm:prSet>
      <dgm:spPr/>
    </dgm:pt>
    <dgm:pt modelId="{BDDDB63C-D53F-4B91-8878-D4195B0E5A6F}" type="pres">
      <dgm:prSet presAssocID="{B11F6AAD-85EC-4042-8C09-D8997E44CD4D}" presName="space" presStyleCnt="0"/>
      <dgm:spPr/>
    </dgm:pt>
    <dgm:pt modelId="{7D0AB992-956B-4195-999B-64E829D19131}" type="pres">
      <dgm:prSet presAssocID="{77BF536E-88F1-4C8D-AB1B-D6730CB967B7}" presName="composite" presStyleCnt="0"/>
      <dgm:spPr/>
    </dgm:pt>
    <dgm:pt modelId="{A8AD75E3-B7DA-4D75-B5A2-5F883953E00B}" type="pres">
      <dgm:prSet presAssocID="{77BF536E-88F1-4C8D-AB1B-D6730CB967B7}" presName="parTx" presStyleLbl="alignNode1" presStyleIdx="1" presStyleCnt="3">
        <dgm:presLayoutVars>
          <dgm:chMax val="0"/>
          <dgm:chPref val="0"/>
          <dgm:bulletEnabled val="1"/>
        </dgm:presLayoutVars>
      </dgm:prSet>
      <dgm:spPr/>
    </dgm:pt>
    <dgm:pt modelId="{C13FB4B7-2CCF-47AF-8B99-50B76DA5E109}" type="pres">
      <dgm:prSet presAssocID="{77BF536E-88F1-4C8D-AB1B-D6730CB967B7}" presName="desTx" presStyleLbl="alignAccFollowNode1" presStyleIdx="1" presStyleCnt="3">
        <dgm:presLayoutVars>
          <dgm:bulletEnabled val="1"/>
        </dgm:presLayoutVars>
      </dgm:prSet>
      <dgm:spPr/>
    </dgm:pt>
    <dgm:pt modelId="{A71AD7C3-1F5C-428B-9131-4E668338900F}" type="pres">
      <dgm:prSet presAssocID="{5E74A132-96C0-47A9-A169-BD30B6A84E6B}" presName="space" presStyleCnt="0"/>
      <dgm:spPr/>
    </dgm:pt>
    <dgm:pt modelId="{DE57B946-7303-48B4-8021-6985D9AEB7C2}" type="pres">
      <dgm:prSet presAssocID="{166FD8E9-74DE-44A6-9053-84B296555191}" presName="composite" presStyleCnt="0"/>
      <dgm:spPr/>
    </dgm:pt>
    <dgm:pt modelId="{774E712E-2433-4099-A6F3-D6FEA1FD4FD2}" type="pres">
      <dgm:prSet presAssocID="{166FD8E9-74DE-44A6-9053-84B296555191}" presName="parTx" presStyleLbl="alignNode1" presStyleIdx="2" presStyleCnt="3">
        <dgm:presLayoutVars>
          <dgm:chMax val="0"/>
          <dgm:chPref val="0"/>
          <dgm:bulletEnabled val="1"/>
        </dgm:presLayoutVars>
      </dgm:prSet>
      <dgm:spPr/>
    </dgm:pt>
    <dgm:pt modelId="{1997E630-9F30-4907-BA55-14DCDFDCE825}" type="pres">
      <dgm:prSet presAssocID="{166FD8E9-74DE-44A6-9053-84B296555191}" presName="desTx" presStyleLbl="alignAccFollowNode1" presStyleIdx="2" presStyleCnt="3">
        <dgm:presLayoutVars>
          <dgm:bulletEnabled val="1"/>
        </dgm:presLayoutVars>
      </dgm:prSet>
      <dgm:spPr/>
    </dgm:pt>
  </dgm:ptLst>
  <dgm:cxnLst>
    <dgm:cxn modelId="{6F119600-28AB-4769-B1F8-96F435ED6DDA}" type="presOf" srcId="{575965D0-C542-4827-AB16-C958D4A7714A}" destId="{132C2A18-73FB-4D22-ABEA-B81305125378}" srcOrd="0" destOrd="0" presId="urn:microsoft.com/office/officeart/2005/8/layout/hList1"/>
    <dgm:cxn modelId="{CCE4F207-4C59-486D-8E86-6DBE3EE6DEBF}" type="presOf" srcId="{77BF536E-88F1-4C8D-AB1B-D6730CB967B7}" destId="{A8AD75E3-B7DA-4D75-B5A2-5F883953E00B}" srcOrd="0" destOrd="0" presId="urn:microsoft.com/office/officeart/2005/8/layout/hList1"/>
    <dgm:cxn modelId="{15D9370E-50E5-4B10-A238-7C6744EB9BDA}" srcId="{449EB0A0-E650-45CC-8068-7E4AC490FFC0}" destId="{166FD8E9-74DE-44A6-9053-84B296555191}" srcOrd="2" destOrd="0" parTransId="{2BC4709C-97AA-4513-BDF4-2D4316158C32}" sibTransId="{FD94FEE3-BC87-4C9E-A663-13D18AFE6CE5}"/>
    <dgm:cxn modelId="{50F31826-ECE6-4B48-9F36-E9A733AAEFDA}" srcId="{166FD8E9-74DE-44A6-9053-84B296555191}" destId="{5EEACB8E-7324-479D-BE87-47789FA736AB}" srcOrd="0" destOrd="0" parTransId="{3C2F0D42-AF83-42D7-9851-9EC840F71825}" sibTransId="{A0B79E66-9483-448E-B3AE-198B7DD22E12}"/>
    <dgm:cxn modelId="{8F104630-004D-43E3-AC21-F2111E6C21CE}" srcId="{449EB0A0-E650-45CC-8068-7E4AC490FFC0}" destId="{6FA4F13A-7B40-408D-8ADE-5B02E90E98A1}" srcOrd="0" destOrd="0" parTransId="{FC0B63BB-194F-4498-A15F-641642877555}" sibTransId="{B11F6AAD-85EC-4042-8C09-D8997E44CD4D}"/>
    <dgm:cxn modelId="{185C5463-9FB4-4249-B7C2-BDECE7D7732A}" srcId="{6FA4F13A-7B40-408D-8ADE-5B02E90E98A1}" destId="{575965D0-C542-4827-AB16-C958D4A7714A}" srcOrd="0" destOrd="0" parTransId="{6423395B-E5C5-4511-A0AE-63069A672235}" sibTransId="{0A2EBBEB-7CC1-4162-8F42-E06DB51B89B3}"/>
    <dgm:cxn modelId="{3D104447-288C-4772-A847-1A92A2098927}" type="presOf" srcId="{449EB0A0-E650-45CC-8068-7E4AC490FFC0}" destId="{4E386AC2-6B51-4F99-B69C-74014E3A2DE8}" srcOrd="0" destOrd="0" presId="urn:microsoft.com/office/officeart/2005/8/layout/hList1"/>
    <dgm:cxn modelId="{5AA0C18F-603A-46D6-98A5-FC7E56A84494}" type="presOf" srcId="{5EEACB8E-7324-479D-BE87-47789FA736AB}" destId="{1997E630-9F30-4907-BA55-14DCDFDCE825}" srcOrd="0" destOrd="0" presId="urn:microsoft.com/office/officeart/2005/8/layout/hList1"/>
    <dgm:cxn modelId="{EE032F90-5CDE-44F1-A82A-62A636EE5B0B}" type="presOf" srcId="{6FA4F13A-7B40-408D-8ADE-5B02E90E98A1}" destId="{6DB22ED9-B0BF-4F50-9680-2EA7AA5D8AF0}" srcOrd="0" destOrd="0" presId="urn:microsoft.com/office/officeart/2005/8/layout/hList1"/>
    <dgm:cxn modelId="{3F1AAD94-945B-46BC-AD25-1BB56704B353}" type="presOf" srcId="{495066B8-F87B-4AA3-933B-5D2EF30AEDB3}" destId="{C13FB4B7-2CCF-47AF-8B99-50B76DA5E109}" srcOrd="0" destOrd="0" presId="urn:microsoft.com/office/officeart/2005/8/layout/hList1"/>
    <dgm:cxn modelId="{7299A5B6-AA6C-4021-B2C4-CE4A65C162BC}" type="presOf" srcId="{166FD8E9-74DE-44A6-9053-84B296555191}" destId="{774E712E-2433-4099-A6F3-D6FEA1FD4FD2}" srcOrd="0" destOrd="0" presId="urn:microsoft.com/office/officeart/2005/8/layout/hList1"/>
    <dgm:cxn modelId="{8AEE3DBE-4337-4397-A5E1-F3D1243709F9}" srcId="{77BF536E-88F1-4C8D-AB1B-D6730CB967B7}" destId="{495066B8-F87B-4AA3-933B-5D2EF30AEDB3}" srcOrd="0" destOrd="0" parTransId="{401DE03E-ED25-454A-A77F-A3EC87F5EECB}" sibTransId="{3969A4B9-1ADF-400C-8FE7-4CB535996586}"/>
    <dgm:cxn modelId="{EBA0F8CC-0524-43F5-9303-FB5DB8C25BD1}" srcId="{449EB0A0-E650-45CC-8068-7E4AC490FFC0}" destId="{77BF536E-88F1-4C8D-AB1B-D6730CB967B7}" srcOrd="1" destOrd="0" parTransId="{1F0CC1E8-C8B6-4625-8651-402B2D8F0326}" sibTransId="{5E74A132-96C0-47A9-A169-BD30B6A84E6B}"/>
    <dgm:cxn modelId="{8C7AEE39-1503-4A47-AADA-B0786CA22091}" type="presParOf" srcId="{4E386AC2-6B51-4F99-B69C-74014E3A2DE8}" destId="{67F2AFD3-B12B-4F54-954D-658832137F8D}" srcOrd="0" destOrd="0" presId="urn:microsoft.com/office/officeart/2005/8/layout/hList1"/>
    <dgm:cxn modelId="{598C22E2-CC12-4E09-9C44-13821324D1B6}" type="presParOf" srcId="{67F2AFD3-B12B-4F54-954D-658832137F8D}" destId="{6DB22ED9-B0BF-4F50-9680-2EA7AA5D8AF0}" srcOrd="0" destOrd="0" presId="urn:microsoft.com/office/officeart/2005/8/layout/hList1"/>
    <dgm:cxn modelId="{A8592C49-3E68-4950-A692-8868F7303C70}" type="presParOf" srcId="{67F2AFD3-B12B-4F54-954D-658832137F8D}" destId="{132C2A18-73FB-4D22-ABEA-B81305125378}" srcOrd="1" destOrd="0" presId="urn:microsoft.com/office/officeart/2005/8/layout/hList1"/>
    <dgm:cxn modelId="{8A4A3DB1-5957-42C1-84E2-F403FEC86FCA}" type="presParOf" srcId="{4E386AC2-6B51-4F99-B69C-74014E3A2DE8}" destId="{BDDDB63C-D53F-4B91-8878-D4195B0E5A6F}" srcOrd="1" destOrd="0" presId="urn:microsoft.com/office/officeart/2005/8/layout/hList1"/>
    <dgm:cxn modelId="{4823AC4B-F724-4C36-98F7-C19F5475201B}" type="presParOf" srcId="{4E386AC2-6B51-4F99-B69C-74014E3A2DE8}" destId="{7D0AB992-956B-4195-999B-64E829D19131}" srcOrd="2" destOrd="0" presId="urn:microsoft.com/office/officeart/2005/8/layout/hList1"/>
    <dgm:cxn modelId="{0E42E907-32E0-418C-AC4A-A7AD0948F839}" type="presParOf" srcId="{7D0AB992-956B-4195-999B-64E829D19131}" destId="{A8AD75E3-B7DA-4D75-B5A2-5F883953E00B}" srcOrd="0" destOrd="0" presId="urn:microsoft.com/office/officeart/2005/8/layout/hList1"/>
    <dgm:cxn modelId="{5D65C6BB-16F7-4F7D-A2B3-8E07DA4BD3DF}" type="presParOf" srcId="{7D0AB992-956B-4195-999B-64E829D19131}" destId="{C13FB4B7-2CCF-47AF-8B99-50B76DA5E109}" srcOrd="1" destOrd="0" presId="urn:microsoft.com/office/officeart/2005/8/layout/hList1"/>
    <dgm:cxn modelId="{705A758E-1836-4CC6-A9F4-7E2944F207CB}" type="presParOf" srcId="{4E386AC2-6B51-4F99-B69C-74014E3A2DE8}" destId="{A71AD7C3-1F5C-428B-9131-4E668338900F}" srcOrd="3" destOrd="0" presId="urn:microsoft.com/office/officeart/2005/8/layout/hList1"/>
    <dgm:cxn modelId="{C2E2A5A4-9632-4247-AE0D-F7FD7FF1F31F}" type="presParOf" srcId="{4E386AC2-6B51-4F99-B69C-74014E3A2DE8}" destId="{DE57B946-7303-48B4-8021-6985D9AEB7C2}" srcOrd="4" destOrd="0" presId="urn:microsoft.com/office/officeart/2005/8/layout/hList1"/>
    <dgm:cxn modelId="{4EB8DCD8-EE02-4168-920F-E1AF63B00DCF}" type="presParOf" srcId="{DE57B946-7303-48B4-8021-6985D9AEB7C2}" destId="{774E712E-2433-4099-A6F3-D6FEA1FD4FD2}" srcOrd="0" destOrd="0" presId="urn:microsoft.com/office/officeart/2005/8/layout/hList1"/>
    <dgm:cxn modelId="{09D6D182-CA35-41D0-92DF-ABB1B607EA03}" type="presParOf" srcId="{DE57B946-7303-48B4-8021-6985D9AEB7C2}" destId="{1997E630-9F30-4907-BA55-14DCDFDCE825}"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B22ED9-B0BF-4F50-9680-2EA7AA5D8AF0}">
      <dsp:nvSpPr>
        <dsp:cNvPr id="0" name=""/>
        <dsp:cNvSpPr/>
      </dsp:nvSpPr>
      <dsp:spPr>
        <a:xfrm>
          <a:off x="3273" y="267972"/>
          <a:ext cx="3191378" cy="7517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rtl="0">
            <a:lnSpc>
              <a:spcPct val="90000"/>
            </a:lnSpc>
            <a:spcBef>
              <a:spcPct val="0"/>
            </a:spcBef>
            <a:spcAft>
              <a:spcPct val="35000"/>
            </a:spcAft>
            <a:buNone/>
          </a:pPr>
          <a:r>
            <a:rPr lang="en-US" sz="2100" kern="1200" dirty="0">
              <a:latin typeface="Century Gothic"/>
            </a:rPr>
            <a:t>SAP E-Mobility</a:t>
          </a:r>
        </a:p>
      </dsp:txBody>
      <dsp:txXfrm>
        <a:off x="3273" y="267972"/>
        <a:ext cx="3191378" cy="751745"/>
      </dsp:txXfrm>
    </dsp:sp>
    <dsp:sp modelId="{132C2A18-73FB-4D22-ABEA-B81305125378}">
      <dsp:nvSpPr>
        <dsp:cNvPr id="0" name=""/>
        <dsp:cNvSpPr/>
      </dsp:nvSpPr>
      <dsp:spPr>
        <a:xfrm>
          <a:off x="3273" y="1019717"/>
          <a:ext cx="3191378" cy="34677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a:latin typeface="Century Gothic"/>
            </a:rPr>
            <a:t>Manage</a:t>
          </a:r>
          <a:r>
            <a:rPr lang="en-US" sz="2100" kern="1200" dirty="0"/>
            <a:t> your electric mobility network efficiently on a platform that provides a clear view of charging processes, incidents, energy costs, power grid </a:t>
          </a:r>
          <a:r>
            <a:rPr lang="en-US" sz="2100" kern="1200" dirty="0">
              <a:latin typeface="Century Gothic"/>
            </a:rPr>
            <a:t>utilization</a:t>
          </a:r>
          <a:r>
            <a:rPr lang="en-US" sz="2100" kern="1200" dirty="0"/>
            <a:t>, and expenses.</a:t>
          </a:r>
        </a:p>
      </dsp:txBody>
      <dsp:txXfrm>
        <a:off x="3273" y="1019717"/>
        <a:ext cx="3191378" cy="3467707"/>
      </dsp:txXfrm>
    </dsp:sp>
    <dsp:sp modelId="{A8AD75E3-B7DA-4D75-B5A2-5F883953E00B}">
      <dsp:nvSpPr>
        <dsp:cNvPr id="0" name=""/>
        <dsp:cNvSpPr/>
      </dsp:nvSpPr>
      <dsp:spPr>
        <a:xfrm>
          <a:off x="3641445" y="267972"/>
          <a:ext cx="3191378" cy="7517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rtl="0">
            <a:lnSpc>
              <a:spcPct val="90000"/>
            </a:lnSpc>
            <a:spcBef>
              <a:spcPct val="0"/>
            </a:spcBef>
            <a:spcAft>
              <a:spcPct val="35000"/>
            </a:spcAft>
            <a:buNone/>
          </a:pPr>
          <a:r>
            <a:rPr lang="en-US" sz="2100" kern="1200" dirty="0"/>
            <a:t>SAP Field Service Management</a:t>
          </a:r>
          <a:endParaRPr lang="en-US" sz="2100" kern="1200" dirty="0">
            <a:latin typeface="Century Gothic"/>
          </a:endParaRPr>
        </a:p>
      </dsp:txBody>
      <dsp:txXfrm>
        <a:off x="3641445" y="267972"/>
        <a:ext cx="3191378" cy="751745"/>
      </dsp:txXfrm>
    </dsp:sp>
    <dsp:sp modelId="{C13FB4B7-2CCF-47AF-8B99-50B76DA5E109}">
      <dsp:nvSpPr>
        <dsp:cNvPr id="0" name=""/>
        <dsp:cNvSpPr/>
      </dsp:nvSpPr>
      <dsp:spPr>
        <a:xfrm>
          <a:off x="3641445" y="1019717"/>
          <a:ext cx="3191378" cy="34677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rtl="0">
            <a:lnSpc>
              <a:spcPct val="90000"/>
            </a:lnSpc>
            <a:spcBef>
              <a:spcPct val="0"/>
            </a:spcBef>
            <a:spcAft>
              <a:spcPct val="15000"/>
            </a:spcAft>
            <a:buChar char="•"/>
          </a:pPr>
          <a:r>
            <a:rPr lang="en-US" sz="2100" kern="1200" dirty="0"/>
            <a:t>Empower utilities technicians to rapidly resolve issues and boost customer satisfaction with end-to-end field service management from mobile tools to AI-based recommendations.</a:t>
          </a:r>
        </a:p>
      </dsp:txBody>
      <dsp:txXfrm>
        <a:off x="3641445" y="1019717"/>
        <a:ext cx="3191378" cy="3467707"/>
      </dsp:txXfrm>
    </dsp:sp>
    <dsp:sp modelId="{774E712E-2433-4099-A6F3-D6FEA1FD4FD2}">
      <dsp:nvSpPr>
        <dsp:cNvPr id="0" name=""/>
        <dsp:cNvSpPr/>
      </dsp:nvSpPr>
      <dsp:spPr>
        <a:xfrm>
          <a:off x="7279616" y="267972"/>
          <a:ext cx="3191378" cy="75174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rtl="0">
            <a:lnSpc>
              <a:spcPct val="90000"/>
            </a:lnSpc>
            <a:spcBef>
              <a:spcPct val="0"/>
            </a:spcBef>
            <a:spcAft>
              <a:spcPct val="35000"/>
            </a:spcAft>
            <a:buNone/>
          </a:pPr>
          <a:r>
            <a:rPr lang="en-US" sz="2100" kern="1200" dirty="0"/>
            <a:t>SAP Asset Intelligence Network</a:t>
          </a:r>
          <a:endParaRPr lang="en-US" sz="2100" kern="1200" dirty="0">
            <a:latin typeface="Century Gothic"/>
          </a:endParaRPr>
        </a:p>
      </dsp:txBody>
      <dsp:txXfrm>
        <a:off x="7279616" y="267972"/>
        <a:ext cx="3191378" cy="751745"/>
      </dsp:txXfrm>
    </dsp:sp>
    <dsp:sp modelId="{1997E630-9F30-4907-BA55-14DCDFDCE825}">
      <dsp:nvSpPr>
        <dsp:cNvPr id="0" name=""/>
        <dsp:cNvSpPr/>
      </dsp:nvSpPr>
      <dsp:spPr>
        <a:xfrm>
          <a:off x="7279616" y="1019717"/>
          <a:ext cx="3191378" cy="34677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rtl="0">
            <a:lnSpc>
              <a:spcPct val="90000"/>
            </a:lnSpc>
            <a:spcBef>
              <a:spcPct val="0"/>
            </a:spcBef>
            <a:spcAft>
              <a:spcPct val="15000"/>
            </a:spcAft>
            <a:buChar char="•"/>
          </a:pPr>
          <a:r>
            <a:rPr lang="en-US" sz="2100" kern="1200" dirty="0"/>
            <a:t>Track equipment and IoT data in a central repository that makes it easier to collaborate on asset maintenance, usage, and failures – and keep utilities assets performing at their best. </a:t>
          </a:r>
        </a:p>
      </dsp:txBody>
      <dsp:txXfrm>
        <a:off x="7279616" y="1019717"/>
        <a:ext cx="3191378" cy="3467707"/>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2.png>
</file>

<file path=ppt/media/image3.svg>
</file>

<file path=ppt/media/image4.jp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9AE97A60-CB99-4AC6-B0F1-157799457B87}"/>
              </a:ext>
            </a:extLst>
          </p:cNvPr>
          <p:cNvSpPr>
            <a:spLocks noGrp="1" noChangeArrowheads="1"/>
          </p:cNvSpPr>
          <p:nvPr>
            <p:ph type="title"/>
          </p:nvPr>
        </p:nvSpPr>
        <p:spPr bwMode="auto">
          <a:xfrm>
            <a:off x="516193" y="350377"/>
            <a:ext cx="11178920" cy="77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ctr" anchorCtr="0" compatLnSpc="1">
            <a:prstTxWarp prst="textNoShape">
              <a:avLst/>
            </a:prstTxWarp>
          </a:bodyPr>
          <a:lstStyle/>
          <a:p>
            <a:pPr lvl="0"/>
            <a:r>
              <a:rPr lang="en-US" altLang="en-US" dirty="0"/>
              <a:t>Click to edit Master title style</a:t>
            </a:r>
          </a:p>
        </p:txBody>
      </p:sp>
      <p:sp>
        <p:nvSpPr>
          <p:cNvPr id="5" name="Rectangle 4">
            <a:extLst>
              <a:ext uri="{FF2B5EF4-FFF2-40B4-BE49-F238E27FC236}">
                <a16:creationId xmlns:a16="http://schemas.microsoft.com/office/drawing/2014/main" id="{9D3CE0AD-2E77-449C-8D75-63A94E5C4D0C}"/>
              </a:ext>
            </a:extLst>
          </p:cNvPr>
          <p:cNvSpPr/>
          <p:nvPr userDrawn="1"/>
        </p:nvSpPr>
        <p:spPr>
          <a:xfrm>
            <a:off x="516193" y="1494292"/>
            <a:ext cx="11178920" cy="4677908"/>
          </a:xfrm>
          <a:prstGeom prst="rect">
            <a:avLst/>
          </a:prstGeom>
          <a:solidFill>
            <a:schemeClr val="bg1"/>
          </a:solidFill>
          <a:ln w="6350">
            <a:solidFill>
              <a:schemeClr val="bg1">
                <a:lumMod val="95000"/>
              </a:schemeClr>
            </a:solidFill>
          </a:ln>
          <a:effectLst>
            <a:outerShdw blurRad="63500" sx="101000" sy="101000" algn="ctr" rotWithShape="0">
              <a:prstClr val="black">
                <a:alpha val="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alf Frame 9">
            <a:extLst>
              <a:ext uri="{FF2B5EF4-FFF2-40B4-BE49-F238E27FC236}">
                <a16:creationId xmlns:a16="http://schemas.microsoft.com/office/drawing/2014/main" id="{4EF3AF40-83DA-4122-8294-4E5980B8D2D6}"/>
              </a:ext>
            </a:extLst>
          </p:cNvPr>
          <p:cNvSpPr/>
          <p:nvPr userDrawn="1"/>
        </p:nvSpPr>
        <p:spPr>
          <a:xfrm>
            <a:off x="516193" y="1494292"/>
            <a:ext cx="410907" cy="410907"/>
          </a:xfrm>
          <a:prstGeom prst="halfFrame">
            <a:avLst>
              <a:gd name="adj1" fmla="val 20587"/>
              <a:gd name="adj2" fmla="val 20226"/>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IN" sz="3200" b="1" i="0" u="none" strike="noStrike" cap="none" spc="0" normalizeH="0" baseline="0" dirty="0">
              <a:ln>
                <a:noFill/>
              </a:ln>
              <a:solidFill>
                <a:srgbClr val="FFFFFF"/>
              </a:solidFill>
              <a:effectLst/>
              <a:uFillTx/>
              <a:latin typeface="+mn-lt"/>
              <a:ea typeface="+mn-ea"/>
              <a:cs typeface="+mn-cs"/>
              <a:sym typeface="Tahoma"/>
            </a:endParaRPr>
          </a:p>
        </p:txBody>
      </p:sp>
      <p:cxnSp>
        <p:nvCxnSpPr>
          <p:cNvPr id="3" name="Straight Connector 2">
            <a:extLst>
              <a:ext uri="{FF2B5EF4-FFF2-40B4-BE49-F238E27FC236}">
                <a16:creationId xmlns:a16="http://schemas.microsoft.com/office/drawing/2014/main" id="{0AC52FD0-6183-4607-B7B0-1BF7EA50FC25}"/>
              </a:ext>
            </a:extLst>
          </p:cNvPr>
          <p:cNvCxnSpPr/>
          <p:nvPr userDrawn="1"/>
        </p:nvCxnSpPr>
        <p:spPr>
          <a:xfrm>
            <a:off x="881743" y="1499848"/>
            <a:ext cx="600891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8411F1A-E911-4071-9384-F370F435C516}"/>
              </a:ext>
            </a:extLst>
          </p:cNvPr>
          <p:cNvCxnSpPr>
            <a:cxnSpLocks/>
          </p:cNvCxnSpPr>
          <p:nvPr userDrawn="1"/>
        </p:nvCxnSpPr>
        <p:spPr>
          <a:xfrm>
            <a:off x="5288017" y="6164829"/>
            <a:ext cx="6008914"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Half Frame 13">
            <a:extLst>
              <a:ext uri="{FF2B5EF4-FFF2-40B4-BE49-F238E27FC236}">
                <a16:creationId xmlns:a16="http://schemas.microsoft.com/office/drawing/2014/main" id="{AEE4A8D4-15C2-4C5B-A64B-B155EEC76AA6}"/>
              </a:ext>
            </a:extLst>
          </p:cNvPr>
          <p:cNvSpPr/>
          <p:nvPr userDrawn="1"/>
        </p:nvSpPr>
        <p:spPr>
          <a:xfrm rot="10800000">
            <a:off x="11284206" y="5761292"/>
            <a:ext cx="410907" cy="410907"/>
          </a:xfrm>
          <a:prstGeom prst="halfFrame">
            <a:avLst>
              <a:gd name="adj1" fmla="val 20587"/>
              <a:gd name="adj2" fmla="val 20226"/>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IN" sz="3200" b="1" i="0" u="none" strike="noStrike" cap="none" spc="0" normalizeH="0" baseline="0" dirty="0">
              <a:ln>
                <a:noFill/>
              </a:ln>
              <a:solidFill>
                <a:srgbClr val="FFFFFF"/>
              </a:solidFill>
              <a:effectLst/>
              <a:uFillTx/>
              <a:latin typeface="+mn-lt"/>
              <a:ea typeface="+mn-ea"/>
              <a:cs typeface="+mn-cs"/>
              <a:sym typeface="Tahoma"/>
            </a:endParaRPr>
          </a:p>
        </p:txBody>
      </p:sp>
      <p:sp>
        <p:nvSpPr>
          <p:cNvPr id="11" name="Slide Number Placeholder 5">
            <a:extLst>
              <a:ext uri="{FF2B5EF4-FFF2-40B4-BE49-F238E27FC236}">
                <a16:creationId xmlns:a16="http://schemas.microsoft.com/office/drawing/2014/main" id="{91380087-7622-44B1-92BA-8231620DF14F}"/>
              </a:ext>
            </a:extLst>
          </p:cNvPr>
          <p:cNvSpPr>
            <a:spLocks noGrp="1"/>
          </p:cNvSpPr>
          <p:nvPr>
            <p:ph type="sldNum" sz="quarter" idx="4"/>
          </p:nvPr>
        </p:nvSpPr>
        <p:spPr>
          <a:xfrm>
            <a:off x="11277597" y="6226860"/>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tx1"/>
                </a:solidFill>
                <a:latin typeface="+mn-lt"/>
              </a:defRPr>
            </a:lvl1pPr>
          </a:lstStyle>
          <a:p>
            <a:pPr>
              <a:defRPr/>
            </a:pPr>
            <a:fld id="{B4F4C855-D48D-4182-9BCF-06A77E58F8FD}" type="slidenum">
              <a:rPr lang="en-US" smtClean="0"/>
              <a:pPr>
                <a:defRPr/>
              </a:pPr>
              <a:t>‹#›</a:t>
            </a:fld>
            <a:endParaRPr lang="en-US" dirty="0"/>
          </a:p>
        </p:txBody>
      </p:sp>
    </p:spTree>
    <p:extLst>
      <p:ext uri="{BB962C8B-B14F-4D97-AF65-F5344CB8AC3E}">
        <p14:creationId xmlns:p14="http://schemas.microsoft.com/office/powerpoint/2010/main" val="244043194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9AE97A60-CB99-4AC6-B0F1-157799457B87}"/>
              </a:ext>
            </a:extLst>
          </p:cNvPr>
          <p:cNvSpPr>
            <a:spLocks noGrp="1" noChangeArrowheads="1"/>
          </p:cNvSpPr>
          <p:nvPr>
            <p:ph type="title"/>
          </p:nvPr>
        </p:nvSpPr>
        <p:spPr bwMode="auto">
          <a:xfrm>
            <a:off x="516193" y="350377"/>
            <a:ext cx="10328020" cy="77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ctr" anchorCtr="0" compatLnSpc="1">
            <a:prstTxWarp prst="textNoShape">
              <a:avLst/>
            </a:prstTxWarp>
          </a:bodyPr>
          <a:lstStyle/>
          <a:p>
            <a:pPr lvl="0"/>
            <a:r>
              <a:rPr lang="en-US" altLang="en-US" dirty="0"/>
              <a:t>Click to edit Master title style</a:t>
            </a:r>
          </a:p>
        </p:txBody>
      </p:sp>
      <p:sp>
        <p:nvSpPr>
          <p:cNvPr id="6" name="Slide Number Placeholder 5">
            <a:extLst>
              <a:ext uri="{FF2B5EF4-FFF2-40B4-BE49-F238E27FC236}">
                <a16:creationId xmlns:a16="http://schemas.microsoft.com/office/drawing/2014/main" id="{A7FAA10E-17E7-43A6-AC0E-A1FF4CBB1BDE}"/>
              </a:ext>
            </a:extLst>
          </p:cNvPr>
          <p:cNvSpPr>
            <a:spLocks noGrp="1"/>
          </p:cNvSpPr>
          <p:nvPr>
            <p:ph type="sldNum" sz="quarter" idx="4"/>
          </p:nvPr>
        </p:nvSpPr>
        <p:spPr>
          <a:xfrm>
            <a:off x="11277597" y="6342363"/>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bg1">
                    <a:lumMod val="65000"/>
                  </a:schemeClr>
                </a:solidFill>
                <a:latin typeface="+mn-lt"/>
              </a:defRPr>
            </a:lvl1pPr>
          </a:lstStyle>
          <a:p>
            <a:pPr>
              <a:defRPr/>
            </a:pPr>
            <a:fld id="{B4F4C855-D48D-4182-9BCF-06A77E58F8FD}" type="slidenum">
              <a:rPr lang="en-US" smtClean="0"/>
              <a:pPr>
                <a:defRPr/>
              </a:pPr>
              <a:t>‹#›</a:t>
            </a:fld>
            <a:endParaRPr lang="en-US" dirty="0"/>
          </a:p>
        </p:txBody>
      </p:sp>
      <p:pic>
        <p:nvPicPr>
          <p:cNvPr id="4" name="Graphic 3">
            <a:extLst>
              <a:ext uri="{FF2B5EF4-FFF2-40B4-BE49-F238E27FC236}">
                <a16:creationId xmlns:a16="http://schemas.microsoft.com/office/drawing/2014/main" id="{6DF018BD-A3A3-4F96-BE9A-230E684C3CD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938249" y="350377"/>
            <a:ext cx="742692" cy="751451"/>
          </a:xfrm>
          <a:prstGeom prst="rect">
            <a:avLst/>
          </a:prstGeom>
        </p:spPr>
      </p:pic>
    </p:spTree>
    <p:extLst>
      <p:ext uri="{BB962C8B-B14F-4D97-AF65-F5344CB8AC3E}">
        <p14:creationId xmlns:p14="http://schemas.microsoft.com/office/powerpoint/2010/main" val="2577253152"/>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9AE97A60-CB99-4AC6-B0F1-157799457B87}"/>
              </a:ext>
            </a:extLst>
          </p:cNvPr>
          <p:cNvSpPr>
            <a:spLocks noGrp="1" noChangeArrowheads="1"/>
          </p:cNvSpPr>
          <p:nvPr>
            <p:ph type="title"/>
          </p:nvPr>
        </p:nvSpPr>
        <p:spPr bwMode="auto">
          <a:xfrm>
            <a:off x="516193" y="350377"/>
            <a:ext cx="11178920" cy="77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ctr" anchorCtr="0" compatLnSpc="1">
            <a:prstTxWarp prst="textNoShape">
              <a:avLst/>
            </a:prstTxWarp>
          </a:bodyPr>
          <a:lstStyle/>
          <a:p>
            <a:pPr lvl="0"/>
            <a:r>
              <a:rPr lang="en-US" altLang="en-US" dirty="0"/>
              <a:t>Click to edit Master title style</a:t>
            </a:r>
          </a:p>
        </p:txBody>
      </p:sp>
      <p:sp>
        <p:nvSpPr>
          <p:cNvPr id="6" name="Slide Number Placeholder 5">
            <a:extLst>
              <a:ext uri="{FF2B5EF4-FFF2-40B4-BE49-F238E27FC236}">
                <a16:creationId xmlns:a16="http://schemas.microsoft.com/office/drawing/2014/main" id="{A7FAA10E-17E7-43A6-AC0E-A1FF4CBB1BDE}"/>
              </a:ext>
            </a:extLst>
          </p:cNvPr>
          <p:cNvSpPr>
            <a:spLocks noGrp="1"/>
          </p:cNvSpPr>
          <p:nvPr>
            <p:ph type="sldNum" sz="quarter" idx="4"/>
          </p:nvPr>
        </p:nvSpPr>
        <p:spPr>
          <a:xfrm>
            <a:off x="11277597" y="6342363"/>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tx1"/>
                </a:solidFill>
                <a:latin typeface="+mn-lt"/>
              </a:defRPr>
            </a:lvl1pPr>
          </a:lstStyle>
          <a:p>
            <a:pPr>
              <a:defRPr/>
            </a:pPr>
            <a:fld id="{B4F4C855-D48D-4182-9BCF-06A77E58F8FD}" type="slidenum">
              <a:rPr lang="en-US" smtClean="0"/>
              <a:pPr>
                <a:defRPr/>
              </a:pPr>
              <a:t>‹#›</a:t>
            </a:fld>
            <a:endParaRPr lang="en-US" dirty="0"/>
          </a:p>
        </p:txBody>
      </p:sp>
      <p:cxnSp>
        <p:nvCxnSpPr>
          <p:cNvPr id="4" name="Straight Connector 3">
            <a:extLst>
              <a:ext uri="{FF2B5EF4-FFF2-40B4-BE49-F238E27FC236}">
                <a16:creationId xmlns:a16="http://schemas.microsoft.com/office/drawing/2014/main" id="{53179321-2DCB-4228-8755-29E14AEEF7EC}"/>
              </a:ext>
            </a:extLst>
          </p:cNvPr>
          <p:cNvCxnSpPr/>
          <p:nvPr userDrawn="1"/>
        </p:nvCxnSpPr>
        <p:spPr>
          <a:xfrm>
            <a:off x="0" y="6195813"/>
            <a:ext cx="12192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Freeform: Shape 4">
            <a:extLst>
              <a:ext uri="{FF2B5EF4-FFF2-40B4-BE49-F238E27FC236}">
                <a16:creationId xmlns:a16="http://schemas.microsoft.com/office/drawing/2014/main" id="{2F61B9BC-4394-477F-BBF0-18D2D49453F2}"/>
              </a:ext>
            </a:extLst>
          </p:cNvPr>
          <p:cNvSpPr/>
          <p:nvPr userDrawn="1"/>
        </p:nvSpPr>
        <p:spPr bwMode="gray">
          <a:xfrm>
            <a:off x="495299" y="1528117"/>
            <a:ext cx="11178920" cy="4667694"/>
          </a:xfrm>
          <a:custGeom>
            <a:avLst/>
            <a:gdLst>
              <a:gd name="connsiteX0" fmla="*/ 7766755 w 7766755"/>
              <a:gd name="connsiteY0" fmla="*/ 0 h 2664178"/>
              <a:gd name="connsiteX1" fmla="*/ 0 w 7766755"/>
              <a:gd name="connsiteY1" fmla="*/ 0 h 2664178"/>
              <a:gd name="connsiteX2" fmla="*/ 0 w 7766755"/>
              <a:gd name="connsiteY2" fmla="*/ 2664178 h 2664178"/>
            </a:gdLst>
            <a:ahLst/>
            <a:cxnLst>
              <a:cxn ang="0">
                <a:pos x="connsiteX0" y="connsiteY0"/>
              </a:cxn>
              <a:cxn ang="0">
                <a:pos x="connsiteX1" y="connsiteY1"/>
              </a:cxn>
              <a:cxn ang="0">
                <a:pos x="connsiteX2" y="connsiteY2"/>
              </a:cxn>
            </a:cxnLst>
            <a:rect l="l" t="t" r="r" b="b"/>
            <a:pathLst>
              <a:path w="7766755" h="2664178">
                <a:moveTo>
                  <a:pt x="7766755" y="0"/>
                </a:moveTo>
                <a:lnTo>
                  <a:pt x="0" y="0"/>
                </a:lnTo>
                <a:lnTo>
                  <a:pt x="0" y="2664178"/>
                </a:lnTo>
              </a:path>
            </a:pathLst>
          </a:custGeom>
          <a:noFill/>
          <a:ln w="12700">
            <a:solidFill>
              <a:schemeClr val="accent1"/>
            </a:solidFill>
            <a:headEnd type="diamo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dirty="0">
              <a:ln>
                <a:noFill/>
              </a:ln>
              <a:solidFill>
                <a:srgbClr val="FFFFFF"/>
              </a:solidFill>
              <a:effectLst/>
              <a:uLnTx/>
              <a:uFillTx/>
              <a:latin typeface="Georgia" panose="02040502050405020303" pitchFamily="18" charset="0"/>
              <a:ea typeface="+mn-ea"/>
              <a:cs typeface="+mn-cs"/>
              <a:sym typeface="Arial"/>
            </a:endParaRPr>
          </a:p>
        </p:txBody>
      </p:sp>
      <p:sp>
        <p:nvSpPr>
          <p:cNvPr id="7" name="Freeform: Shape 6">
            <a:extLst>
              <a:ext uri="{FF2B5EF4-FFF2-40B4-BE49-F238E27FC236}">
                <a16:creationId xmlns:a16="http://schemas.microsoft.com/office/drawing/2014/main" id="{683C71DD-B456-43C4-A30E-F7883C6C5338}"/>
              </a:ext>
            </a:extLst>
          </p:cNvPr>
          <p:cNvSpPr/>
          <p:nvPr userDrawn="1"/>
        </p:nvSpPr>
        <p:spPr bwMode="gray">
          <a:xfrm>
            <a:off x="1628053" y="1471248"/>
            <a:ext cx="9874307" cy="112933"/>
          </a:xfrm>
          <a:custGeom>
            <a:avLst/>
            <a:gdLst>
              <a:gd name="connsiteX0" fmla="*/ 8204904 w 8262319"/>
              <a:gd name="connsiteY0" fmla="*/ 0 h 182880"/>
              <a:gd name="connsiteX1" fmla="*/ 8001000 w 8262319"/>
              <a:gd name="connsiteY1" fmla="*/ 0 h 182880"/>
              <a:gd name="connsiteX2" fmla="*/ 261319 w 8262319"/>
              <a:gd name="connsiteY2" fmla="*/ 0 h 182880"/>
              <a:gd name="connsiteX3" fmla="*/ 57415 w 8262319"/>
              <a:gd name="connsiteY3" fmla="*/ 0 h 182880"/>
              <a:gd name="connsiteX4" fmla="*/ 0 w 8262319"/>
              <a:gd name="connsiteY4" fmla="*/ 91440 h 182880"/>
              <a:gd name="connsiteX5" fmla="*/ 57415 w 8262319"/>
              <a:gd name="connsiteY5" fmla="*/ 182880 h 182880"/>
              <a:gd name="connsiteX6" fmla="*/ 261319 w 8262319"/>
              <a:gd name="connsiteY6" fmla="*/ 182880 h 182880"/>
              <a:gd name="connsiteX7" fmla="*/ 8001000 w 8262319"/>
              <a:gd name="connsiteY7" fmla="*/ 182880 h 182880"/>
              <a:gd name="connsiteX8" fmla="*/ 8204904 w 8262319"/>
              <a:gd name="connsiteY8" fmla="*/ 182880 h 182880"/>
              <a:gd name="connsiteX9" fmla="*/ 8262319 w 8262319"/>
              <a:gd name="connsiteY9" fmla="*/ 91440 h 182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62319" h="182880">
                <a:moveTo>
                  <a:pt x="8204904" y="0"/>
                </a:moveTo>
                <a:lnTo>
                  <a:pt x="8001000" y="0"/>
                </a:lnTo>
                <a:lnTo>
                  <a:pt x="261319" y="0"/>
                </a:lnTo>
                <a:lnTo>
                  <a:pt x="57415" y="0"/>
                </a:lnTo>
                <a:lnTo>
                  <a:pt x="0" y="91440"/>
                </a:lnTo>
                <a:lnTo>
                  <a:pt x="57415" y="182880"/>
                </a:lnTo>
                <a:lnTo>
                  <a:pt x="261319" y="182880"/>
                </a:lnTo>
                <a:lnTo>
                  <a:pt x="8001000" y="182880"/>
                </a:lnTo>
                <a:lnTo>
                  <a:pt x="8204904" y="182880"/>
                </a:lnTo>
                <a:lnTo>
                  <a:pt x="8262319" y="91440"/>
                </a:lnTo>
                <a:close/>
              </a:path>
            </a:pathLst>
          </a:custGeom>
          <a:gradFill flip="none" rotWithShape="1">
            <a:gsLst>
              <a:gs pos="62000">
                <a:schemeClr val="accent1"/>
              </a:gs>
              <a:gs pos="100000">
                <a:schemeClr val="accent2">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4000" rtlCol="0" anchor="ctr">
            <a:noAutofit/>
          </a:bodyPr>
          <a:lstStyle/>
          <a:p>
            <a:pPr marL="0" marR="0" lvl="0" indent="0" algn="l" defTabSz="914400" rtl="0" eaLnBrk="1" fontAlgn="auto" latinLnBrk="0" hangingPunct="1">
              <a:lnSpc>
                <a:spcPct val="100000"/>
              </a:lnSpc>
              <a:spcBef>
                <a:spcPts val="0"/>
              </a:spcBef>
              <a:spcAft>
                <a:spcPts val="0"/>
              </a:spcAft>
              <a:buClr>
                <a:srgbClr val="000000"/>
              </a:buClr>
              <a:buSzTx/>
              <a:buFontTx/>
              <a:buNone/>
              <a:tabLst/>
              <a:defRPr/>
            </a:pPr>
            <a:endParaRPr kumimoji="0" lang="en-IN" sz="1400" b="0" i="0" u="none" strike="noStrike" kern="0" cap="none" spc="0" normalizeH="0" baseline="0" noProof="0" dirty="0">
              <a:ln>
                <a:noFill/>
              </a:ln>
              <a:solidFill>
                <a:srgbClr val="FFFFFF"/>
              </a:solidFill>
              <a:effectLst/>
              <a:uLnTx/>
              <a:uFillTx/>
              <a:latin typeface="Georgia" panose="02040502050405020303" pitchFamily="18" charset="0"/>
              <a:ea typeface="+mn-ea"/>
              <a:cs typeface="+mn-cs"/>
              <a:sym typeface="Arial"/>
            </a:endParaRPr>
          </a:p>
        </p:txBody>
      </p:sp>
    </p:spTree>
    <p:extLst>
      <p:ext uri="{BB962C8B-B14F-4D97-AF65-F5344CB8AC3E}">
        <p14:creationId xmlns:p14="http://schemas.microsoft.com/office/powerpoint/2010/main" val="266305538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9AE97A60-CB99-4AC6-B0F1-157799457B87}"/>
              </a:ext>
            </a:extLst>
          </p:cNvPr>
          <p:cNvSpPr>
            <a:spLocks noGrp="1" noChangeArrowheads="1"/>
          </p:cNvSpPr>
          <p:nvPr>
            <p:ph type="title"/>
          </p:nvPr>
        </p:nvSpPr>
        <p:spPr bwMode="auto">
          <a:xfrm>
            <a:off x="516193" y="350377"/>
            <a:ext cx="11178920" cy="77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ctr" anchorCtr="0" compatLnSpc="1">
            <a:prstTxWarp prst="textNoShape">
              <a:avLst/>
            </a:prstTxWarp>
          </a:bodyPr>
          <a:lstStyle/>
          <a:p>
            <a:pPr lvl="0"/>
            <a:r>
              <a:rPr lang="en-US" altLang="en-US" dirty="0"/>
              <a:t>Click to edit Master title style</a:t>
            </a:r>
          </a:p>
        </p:txBody>
      </p:sp>
      <p:sp>
        <p:nvSpPr>
          <p:cNvPr id="6" name="Slide Number Placeholder 5">
            <a:extLst>
              <a:ext uri="{FF2B5EF4-FFF2-40B4-BE49-F238E27FC236}">
                <a16:creationId xmlns:a16="http://schemas.microsoft.com/office/drawing/2014/main" id="{A7FAA10E-17E7-43A6-AC0E-A1FF4CBB1BDE}"/>
              </a:ext>
            </a:extLst>
          </p:cNvPr>
          <p:cNvSpPr>
            <a:spLocks noGrp="1"/>
          </p:cNvSpPr>
          <p:nvPr>
            <p:ph type="sldNum" sz="quarter" idx="4"/>
          </p:nvPr>
        </p:nvSpPr>
        <p:spPr>
          <a:xfrm>
            <a:off x="11277597" y="6226860"/>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tx1"/>
                </a:solidFill>
                <a:latin typeface="+mn-lt"/>
              </a:defRPr>
            </a:lvl1pPr>
          </a:lstStyle>
          <a:p>
            <a:pPr>
              <a:defRPr/>
            </a:pPr>
            <a:fld id="{B4F4C855-D48D-4182-9BCF-06A77E58F8FD}" type="slidenum">
              <a:rPr lang="en-US" smtClean="0"/>
              <a:pPr>
                <a:defRPr/>
              </a:pPr>
              <a:t>‹#›</a:t>
            </a:fld>
            <a:endParaRPr lang="en-US" dirty="0"/>
          </a:p>
        </p:txBody>
      </p:sp>
      <p:sp>
        <p:nvSpPr>
          <p:cNvPr id="3" name="Content Placeholder 2">
            <a:extLst>
              <a:ext uri="{FF2B5EF4-FFF2-40B4-BE49-F238E27FC236}">
                <a16:creationId xmlns:a16="http://schemas.microsoft.com/office/drawing/2014/main" id="{0ECC405F-FB0B-4B17-82AB-B0FBE188CC60}"/>
              </a:ext>
            </a:extLst>
          </p:cNvPr>
          <p:cNvSpPr>
            <a:spLocks noGrp="1"/>
          </p:cNvSpPr>
          <p:nvPr>
            <p:ph sz="quarter" idx="10"/>
          </p:nvPr>
        </p:nvSpPr>
        <p:spPr>
          <a:xfrm>
            <a:off x="495300" y="1238864"/>
            <a:ext cx="11199813" cy="297836"/>
          </a:xfrm>
        </p:spPr>
        <p:txBody>
          <a:bodyPr anchor="ctr" anchorCtr="0"/>
          <a:lstStyle>
            <a:lvl1pPr marL="0" indent="0">
              <a:spcBef>
                <a:spcPts val="0"/>
              </a:spcBef>
              <a:spcAft>
                <a:spcPts val="0"/>
              </a:spcAft>
              <a:buNone/>
              <a:defRPr sz="1400" b="1" i="1">
                <a:solidFill>
                  <a:schemeClr val="accent1"/>
                </a:solidFill>
              </a:defRPr>
            </a:lvl1pPr>
          </a:lstStyle>
          <a:p>
            <a:pPr lvl="0"/>
            <a:r>
              <a:rPr lang="en-US" dirty="0"/>
              <a:t>Click to edit Master text styles</a:t>
            </a:r>
          </a:p>
        </p:txBody>
      </p:sp>
    </p:spTree>
    <p:extLst>
      <p:ext uri="{BB962C8B-B14F-4D97-AF65-F5344CB8AC3E}">
        <p14:creationId xmlns:p14="http://schemas.microsoft.com/office/powerpoint/2010/main" val="328260841"/>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7F181F2-8134-4679-9B33-F144703F5ACD}"/>
              </a:ext>
            </a:extLst>
          </p:cNvPr>
          <p:cNvSpPr/>
          <p:nvPr userDrawn="1"/>
        </p:nvSpPr>
        <p:spPr>
          <a:xfrm flipH="1">
            <a:off x="2513040" y="0"/>
            <a:ext cx="7258050" cy="3429000"/>
          </a:xfrm>
          <a:custGeom>
            <a:avLst/>
            <a:gdLst>
              <a:gd name="connsiteX0" fmla="*/ 7258050 w 7258050"/>
              <a:gd name="connsiteY0" fmla="*/ 0 h 3429000"/>
              <a:gd name="connsiteX1" fmla="*/ 0 w 7258050"/>
              <a:gd name="connsiteY1" fmla="*/ 0 h 3429000"/>
              <a:gd name="connsiteX2" fmla="*/ 2196040 w 7258050"/>
              <a:gd name="connsiteY2" fmla="*/ 3429000 h 3429000"/>
              <a:gd name="connsiteX3" fmla="*/ 7258050 w 725805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7258050" h="3429000">
                <a:moveTo>
                  <a:pt x="7258050" y="0"/>
                </a:moveTo>
                <a:lnTo>
                  <a:pt x="0" y="0"/>
                </a:lnTo>
                <a:lnTo>
                  <a:pt x="2196040" y="3429000"/>
                </a:lnTo>
                <a:lnTo>
                  <a:pt x="7258050" y="3429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solidFill>
                <a:schemeClr val="tx1"/>
              </a:solidFill>
            </a:endParaRPr>
          </a:p>
        </p:txBody>
      </p:sp>
      <p:sp>
        <p:nvSpPr>
          <p:cNvPr id="15" name="Freeform: Shape 14">
            <a:extLst>
              <a:ext uri="{FF2B5EF4-FFF2-40B4-BE49-F238E27FC236}">
                <a16:creationId xmlns:a16="http://schemas.microsoft.com/office/drawing/2014/main" id="{CA0028BB-075E-427A-8E60-550773DC0985}"/>
              </a:ext>
            </a:extLst>
          </p:cNvPr>
          <p:cNvSpPr/>
          <p:nvPr userDrawn="1"/>
        </p:nvSpPr>
        <p:spPr>
          <a:xfrm flipH="1">
            <a:off x="0" y="0"/>
            <a:ext cx="9582150" cy="6858000"/>
          </a:xfrm>
          <a:custGeom>
            <a:avLst/>
            <a:gdLst>
              <a:gd name="connsiteX0" fmla="*/ 9582150 w 9582150"/>
              <a:gd name="connsiteY0" fmla="*/ 0 h 6858000"/>
              <a:gd name="connsiteX1" fmla="*/ 7258050 w 9582150"/>
              <a:gd name="connsiteY1" fmla="*/ 0 h 6858000"/>
              <a:gd name="connsiteX2" fmla="*/ 0 w 9582150"/>
              <a:gd name="connsiteY2" fmla="*/ 0 h 6858000"/>
              <a:gd name="connsiteX3" fmla="*/ 2196040 w 9582150"/>
              <a:gd name="connsiteY3" fmla="*/ 3429000 h 6858000"/>
              <a:gd name="connsiteX4" fmla="*/ 0 w 9582150"/>
              <a:gd name="connsiteY4" fmla="*/ 6858000 h 6858000"/>
              <a:gd name="connsiteX5" fmla="*/ 7258050 w 9582150"/>
              <a:gd name="connsiteY5" fmla="*/ 6858000 h 6858000"/>
              <a:gd name="connsiteX6" fmla="*/ 9582150 w 958215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82150" h="6858000">
                <a:moveTo>
                  <a:pt x="9582150" y="0"/>
                </a:moveTo>
                <a:lnTo>
                  <a:pt x="7258050" y="0"/>
                </a:lnTo>
                <a:lnTo>
                  <a:pt x="0" y="0"/>
                </a:lnTo>
                <a:lnTo>
                  <a:pt x="2196040" y="3429000"/>
                </a:lnTo>
                <a:lnTo>
                  <a:pt x="0" y="6858000"/>
                </a:lnTo>
                <a:lnTo>
                  <a:pt x="7258050" y="6858000"/>
                </a:lnTo>
                <a:lnTo>
                  <a:pt x="9582150" y="6858000"/>
                </a:lnTo>
                <a:close/>
              </a:path>
            </a:pathLst>
          </a:custGeom>
          <a:gradFill flip="none" rotWithShape="1">
            <a:gsLst>
              <a:gs pos="0">
                <a:schemeClr val="accent1"/>
              </a:gs>
              <a:gs pos="100000">
                <a:schemeClr val="accent1">
                  <a:lumMod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solidFill>
                <a:schemeClr val="tx1"/>
              </a:solidFill>
            </a:endParaRPr>
          </a:p>
        </p:txBody>
      </p:sp>
      <p:sp>
        <p:nvSpPr>
          <p:cNvPr id="16" name="Freeform: Shape 15">
            <a:extLst>
              <a:ext uri="{FF2B5EF4-FFF2-40B4-BE49-F238E27FC236}">
                <a16:creationId xmlns:a16="http://schemas.microsoft.com/office/drawing/2014/main" id="{16486CE1-B04D-46B4-9959-F32F7B9683CB}"/>
              </a:ext>
            </a:extLst>
          </p:cNvPr>
          <p:cNvSpPr/>
          <p:nvPr userDrawn="1"/>
        </p:nvSpPr>
        <p:spPr>
          <a:xfrm>
            <a:off x="0" y="-15500"/>
            <a:ext cx="8958020" cy="6873499"/>
          </a:xfrm>
          <a:custGeom>
            <a:avLst/>
            <a:gdLst>
              <a:gd name="connsiteX0" fmla="*/ 0 w 5545393"/>
              <a:gd name="connsiteY0" fmla="*/ 0 h 6636775"/>
              <a:gd name="connsiteX1" fmla="*/ 5545393 w 5545393"/>
              <a:gd name="connsiteY1" fmla="*/ 0 h 6636775"/>
              <a:gd name="connsiteX2" fmla="*/ 3433669 w 5545393"/>
              <a:gd name="connsiteY2" fmla="*/ 6636775 h 6636775"/>
              <a:gd name="connsiteX3" fmla="*/ 0 w 5545393"/>
              <a:gd name="connsiteY3" fmla="*/ 6636775 h 6636775"/>
              <a:gd name="connsiteX0" fmla="*/ 0 w 6300558"/>
              <a:gd name="connsiteY0" fmla="*/ 14999 h 6651774"/>
              <a:gd name="connsiteX1" fmla="*/ 6300558 w 6300558"/>
              <a:gd name="connsiteY1" fmla="*/ 0 h 6651774"/>
              <a:gd name="connsiteX2" fmla="*/ 3433669 w 6300558"/>
              <a:gd name="connsiteY2" fmla="*/ 6651774 h 6651774"/>
              <a:gd name="connsiteX3" fmla="*/ 0 w 6300558"/>
              <a:gd name="connsiteY3" fmla="*/ 6651774 h 6651774"/>
              <a:gd name="connsiteX4" fmla="*/ 0 w 6300558"/>
              <a:gd name="connsiteY4" fmla="*/ 14999 h 6651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0558" h="6651774">
                <a:moveTo>
                  <a:pt x="0" y="14999"/>
                </a:moveTo>
                <a:lnTo>
                  <a:pt x="6300558" y="0"/>
                </a:lnTo>
                <a:lnTo>
                  <a:pt x="3433669" y="6651774"/>
                </a:lnTo>
                <a:lnTo>
                  <a:pt x="0" y="6651774"/>
                </a:lnTo>
                <a:lnTo>
                  <a:pt x="0" y="14999"/>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A09C3BA4-BB1D-45D5-94EA-03FF69A33D77}"/>
              </a:ext>
            </a:extLst>
          </p:cNvPr>
          <p:cNvSpPr/>
          <p:nvPr userDrawn="1"/>
        </p:nvSpPr>
        <p:spPr>
          <a:xfrm flipV="1">
            <a:off x="0" y="7749"/>
            <a:ext cx="9123982" cy="6873499"/>
          </a:xfrm>
          <a:custGeom>
            <a:avLst/>
            <a:gdLst>
              <a:gd name="connsiteX0" fmla="*/ 8400081 w 8400081"/>
              <a:gd name="connsiteY0" fmla="*/ 0 h 6873499"/>
              <a:gd name="connsiteX1" fmla="*/ 4323990 w 8400081"/>
              <a:gd name="connsiteY1" fmla="*/ 6873499 h 6873499"/>
              <a:gd name="connsiteX2" fmla="*/ 0 w 8400081"/>
              <a:gd name="connsiteY2" fmla="*/ 6873499 h 6873499"/>
              <a:gd name="connsiteX3" fmla="*/ 0 w 8400081"/>
              <a:gd name="connsiteY3" fmla="*/ 14534 h 6873499"/>
            </a:gdLst>
            <a:ahLst/>
            <a:cxnLst>
              <a:cxn ang="0">
                <a:pos x="connsiteX0" y="connsiteY0"/>
              </a:cxn>
              <a:cxn ang="0">
                <a:pos x="connsiteX1" y="connsiteY1"/>
              </a:cxn>
              <a:cxn ang="0">
                <a:pos x="connsiteX2" y="connsiteY2"/>
              </a:cxn>
              <a:cxn ang="0">
                <a:pos x="connsiteX3" y="connsiteY3"/>
              </a:cxn>
            </a:cxnLst>
            <a:rect l="l" t="t" r="r" b="b"/>
            <a:pathLst>
              <a:path w="8400081" h="6873499">
                <a:moveTo>
                  <a:pt x="8400081" y="0"/>
                </a:moveTo>
                <a:lnTo>
                  <a:pt x="4323990" y="6873499"/>
                </a:lnTo>
                <a:lnTo>
                  <a:pt x="0" y="6873499"/>
                </a:lnTo>
                <a:lnTo>
                  <a:pt x="0" y="14534"/>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7" name="Freeform: Shape 16">
            <a:extLst>
              <a:ext uri="{FF2B5EF4-FFF2-40B4-BE49-F238E27FC236}">
                <a16:creationId xmlns:a16="http://schemas.microsoft.com/office/drawing/2014/main" id="{3FC211FC-7F94-4860-9F57-D683993AECE1}"/>
              </a:ext>
            </a:extLst>
          </p:cNvPr>
          <p:cNvSpPr/>
          <p:nvPr userDrawn="1"/>
        </p:nvSpPr>
        <p:spPr>
          <a:xfrm>
            <a:off x="1" y="-15500"/>
            <a:ext cx="8400081" cy="6873499"/>
          </a:xfrm>
          <a:custGeom>
            <a:avLst/>
            <a:gdLst>
              <a:gd name="connsiteX0" fmla="*/ 8400081 w 8400081"/>
              <a:gd name="connsiteY0" fmla="*/ 0 h 6873499"/>
              <a:gd name="connsiteX1" fmla="*/ 4323990 w 8400081"/>
              <a:gd name="connsiteY1" fmla="*/ 6873499 h 6873499"/>
              <a:gd name="connsiteX2" fmla="*/ 0 w 8400081"/>
              <a:gd name="connsiteY2" fmla="*/ 6873499 h 6873499"/>
              <a:gd name="connsiteX3" fmla="*/ 0 w 8400081"/>
              <a:gd name="connsiteY3" fmla="*/ 14534 h 6873499"/>
            </a:gdLst>
            <a:ahLst/>
            <a:cxnLst>
              <a:cxn ang="0">
                <a:pos x="connsiteX0" y="connsiteY0"/>
              </a:cxn>
              <a:cxn ang="0">
                <a:pos x="connsiteX1" y="connsiteY1"/>
              </a:cxn>
              <a:cxn ang="0">
                <a:pos x="connsiteX2" y="connsiteY2"/>
              </a:cxn>
              <a:cxn ang="0">
                <a:pos x="connsiteX3" y="connsiteY3"/>
              </a:cxn>
            </a:cxnLst>
            <a:rect l="l" t="t" r="r" b="b"/>
            <a:pathLst>
              <a:path w="8400081" h="6873499">
                <a:moveTo>
                  <a:pt x="8400081" y="0"/>
                </a:moveTo>
                <a:lnTo>
                  <a:pt x="4323990" y="6873499"/>
                </a:lnTo>
                <a:lnTo>
                  <a:pt x="0" y="6873499"/>
                </a:lnTo>
                <a:lnTo>
                  <a:pt x="0" y="14534"/>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8" name="Rectangle 17">
            <a:extLst>
              <a:ext uri="{FF2B5EF4-FFF2-40B4-BE49-F238E27FC236}">
                <a16:creationId xmlns:a16="http://schemas.microsoft.com/office/drawing/2014/main" id="{39D37CAC-F1AF-4C3C-8B99-D6873FA5ED8E}"/>
              </a:ext>
            </a:extLst>
          </p:cNvPr>
          <p:cNvSpPr/>
          <p:nvPr userDrawn="1"/>
        </p:nvSpPr>
        <p:spPr>
          <a:xfrm>
            <a:off x="790414" y="0"/>
            <a:ext cx="650928" cy="7129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2" name="Picture 21" descr="A picture containing drawing&#10;&#10;Description automatically generated">
            <a:extLst>
              <a:ext uri="{FF2B5EF4-FFF2-40B4-BE49-F238E27FC236}">
                <a16:creationId xmlns:a16="http://schemas.microsoft.com/office/drawing/2014/main" id="{D679009F-7D2F-434E-A3CF-63BA2FC02F2A}"/>
              </a:ext>
            </a:extLst>
          </p:cNvPr>
          <p:cNvPicPr>
            <a:picLocks noChangeAspect="1"/>
          </p:cNvPicPr>
          <p:nvPr userDrawn="1"/>
        </p:nvPicPr>
        <p:blipFill>
          <a:blip r:embed="rId2"/>
          <a:stretch>
            <a:fillRect/>
          </a:stretch>
        </p:blipFill>
        <p:spPr>
          <a:xfrm>
            <a:off x="11237651" y="528638"/>
            <a:ext cx="564088" cy="556476"/>
          </a:xfrm>
          <a:prstGeom prst="rect">
            <a:avLst/>
          </a:prstGeom>
        </p:spPr>
      </p:pic>
      <p:sp>
        <p:nvSpPr>
          <p:cNvPr id="26" name="Freeform: Shape 25">
            <a:extLst>
              <a:ext uri="{FF2B5EF4-FFF2-40B4-BE49-F238E27FC236}">
                <a16:creationId xmlns:a16="http://schemas.microsoft.com/office/drawing/2014/main" id="{5AA4A494-E618-4549-AA54-4FA337E8750E}"/>
              </a:ext>
            </a:extLst>
          </p:cNvPr>
          <p:cNvSpPr/>
          <p:nvPr userDrawn="1"/>
        </p:nvSpPr>
        <p:spPr>
          <a:xfrm>
            <a:off x="0" y="2333290"/>
            <a:ext cx="8161620" cy="2337504"/>
          </a:xfrm>
          <a:custGeom>
            <a:avLst/>
            <a:gdLst>
              <a:gd name="connsiteX0" fmla="*/ 0 w 8161620"/>
              <a:gd name="connsiteY0" fmla="*/ 0 h 2337504"/>
              <a:gd name="connsiteX1" fmla="*/ 8072670 w 8161620"/>
              <a:gd name="connsiteY1" fmla="*/ 0 h 2337504"/>
              <a:gd name="connsiteX2" fmla="*/ 7377140 w 8161620"/>
              <a:gd name="connsiteY2" fmla="*/ 1098509 h 2337504"/>
              <a:gd name="connsiteX3" fmla="*/ 8161620 w 8161620"/>
              <a:gd name="connsiteY3" fmla="*/ 2337504 h 2337504"/>
              <a:gd name="connsiteX4" fmla="*/ 0 w 8161620"/>
              <a:gd name="connsiteY4" fmla="*/ 2337504 h 2337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61620" h="2337504">
                <a:moveTo>
                  <a:pt x="0" y="0"/>
                </a:moveTo>
                <a:lnTo>
                  <a:pt x="8072670" y="0"/>
                </a:lnTo>
                <a:lnTo>
                  <a:pt x="7377140" y="1098509"/>
                </a:lnTo>
                <a:lnTo>
                  <a:pt x="8161620" y="2337504"/>
                </a:lnTo>
                <a:lnTo>
                  <a:pt x="0" y="2337504"/>
                </a:lnTo>
                <a:close/>
              </a:path>
            </a:pathLst>
          </a:cu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 name="Title 1"/>
          <p:cNvSpPr>
            <a:spLocks noGrp="1"/>
          </p:cNvSpPr>
          <p:nvPr>
            <p:ph type="ctrTitle"/>
          </p:nvPr>
        </p:nvSpPr>
        <p:spPr>
          <a:xfrm>
            <a:off x="516197" y="2471575"/>
            <a:ext cx="6710513" cy="2001550"/>
          </a:xfrm>
        </p:spPr>
        <p:txBody>
          <a:bodyPr lIns="0" tIns="0" rIns="0" bIns="0" anchor="ctr" anchorCtr="0">
            <a:noAutofit/>
          </a:bodyPr>
          <a:lstStyle>
            <a:lvl1pPr algn="l">
              <a:lnSpc>
                <a:spcPct val="100000"/>
              </a:lnSpc>
              <a:defRPr sz="4800" cap="all" spc="150" baseline="0">
                <a:solidFill>
                  <a:schemeClr val="bg1"/>
                </a:solidFill>
              </a:defRPr>
            </a:lvl1pPr>
          </a:lstStyle>
          <a:p>
            <a:endParaRPr lang="en-US" dirty="0"/>
          </a:p>
        </p:txBody>
      </p:sp>
      <p:cxnSp>
        <p:nvCxnSpPr>
          <p:cNvPr id="5" name="Straight Connector 4">
            <a:extLst>
              <a:ext uri="{FF2B5EF4-FFF2-40B4-BE49-F238E27FC236}">
                <a16:creationId xmlns:a16="http://schemas.microsoft.com/office/drawing/2014/main" id="{7EEA9F20-21DB-4FAF-9FA1-3D1AEEC06048}"/>
              </a:ext>
            </a:extLst>
          </p:cNvPr>
          <p:cNvCxnSpPr>
            <a:cxnSpLocks/>
          </p:cNvCxnSpPr>
          <p:nvPr userDrawn="1"/>
        </p:nvCxnSpPr>
        <p:spPr>
          <a:xfrm>
            <a:off x="516197" y="4694075"/>
            <a:ext cx="4856315" cy="0"/>
          </a:xfrm>
          <a:prstGeom prst="line">
            <a:avLst/>
          </a:prstGeom>
          <a:ln w="22225">
            <a:gradFill flip="none" rotWithShape="1">
              <a:gsLst>
                <a:gs pos="0">
                  <a:schemeClr val="bg1">
                    <a:alpha val="0"/>
                  </a:schemeClr>
                </a:gs>
                <a:gs pos="100000">
                  <a:schemeClr val="bg1">
                    <a:alpha val="69000"/>
                  </a:scheme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7908409"/>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6_Title Slide">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156B12A4-2A71-41E8-81E7-B89E677FD5FD}"/>
              </a:ext>
            </a:extLst>
          </p:cNvPr>
          <p:cNvSpPr/>
          <p:nvPr userDrawn="1"/>
        </p:nvSpPr>
        <p:spPr>
          <a:xfrm flipH="1">
            <a:off x="0" y="0"/>
            <a:ext cx="5966006" cy="3429000"/>
          </a:xfrm>
          <a:custGeom>
            <a:avLst/>
            <a:gdLst>
              <a:gd name="connsiteX0" fmla="*/ 5966006 w 5966006"/>
              <a:gd name="connsiteY0" fmla="*/ 0 h 3429000"/>
              <a:gd name="connsiteX1" fmla="*/ 0 w 5966006"/>
              <a:gd name="connsiteY1" fmla="*/ 0 h 3429000"/>
              <a:gd name="connsiteX2" fmla="*/ 2196040 w 5966006"/>
              <a:gd name="connsiteY2" fmla="*/ 3429000 h 3429000"/>
              <a:gd name="connsiteX3" fmla="*/ 5966006 w 5966006"/>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5966006" h="3429000">
                <a:moveTo>
                  <a:pt x="5966006" y="0"/>
                </a:moveTo>
                <a:lnTo>
                  <a:pt x="0" y="0"/>
                </a:lnTo>
                <a:lnTo>
                  <a:pt x="2196040" y="3429000"/>
                </a:lnTo>
                <a:lnTo>
                  <a:pt x="5966006" y="3429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solidFill>
                <a:schemeClr val="tx1"/>
              </a:solidFill>
            </a:endParaRPr>
          </a:p>
        </p:txBody>
      </p:sp>
      <p:sp>
        <p:nvSpPr>
          <p:cNvPr id="30" name="Freeform: Shape 29">
            <a:extLst>
              <a:ext uri="{FF2B5EF4-FFF2-40B4-BE49-F238E27FC236}">
                <a16:creationId xmlns:a16="http://schemas.microsoft.com/office/drawing/2014/main" id="{4F47425B-0962-4C13-970C-D21BACBFB7FF}"/>
              </a:ext>
            </a:extLst>
          </p:cNvPr>
          <p:cNvSpPr/>
          <p:nvPr userDrawn="1"/>
        </p:nvSpPr>
        <p:spPr>
          <a:xfrm flipH="1">
            <a:off x="0" y="0"/>
            <a:ext cx="5777066" cy="6858000"/>
          </a:xfrm>
          <a:custGeom>
            <a:avLst/>
            <a:gdLst>
              <a:gd name="connsiteX0" fmla="*/ 5777066 w 5777066"/>
              <a:gd name="connsiteY0" fmla="*/ 0 h 6858000"/>
              <a:gd name="connsiteX1" fmla="*/ 0 w 5777066"/>
              <a:gd name="connsiteY1" fmla="*/ 0 h 6858000"/>
              <a:gd name="connsiteX2" fmla="*/ 2196040 w 5777066"/>
              <a:gd name="connsiteY2" fmla="*/ 3429000 h 6858000"/>
              <a:gd name="connsiteX3" fmla="*/ 0 w 5777066"/>
              <a:gd name="connsiteY3" fmla="*/ 6858000 h 6858000"/>
              <a:gd name="connsiteX4" fmla="*/ 5777066 w 577706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7066" h="6858000">
                <a:moveTo>
                  <a:pt x="5777066" y="0"/>
                </a:moveTo>
                <a:lnTo>
                  <a:pt x="0" y="0"/>
                </a:lnTo>
                <a:lnTo>
                  <a:pt x="2196040" y="3429000"/>
                </a:lnTo>
                <a:lnTo>
                  <a:pt x="0" y="6858000"/>
                </a:lnTo>
                <a:lnTo>
                  <a:pt x="5777066" y="6858000"/>
                </a:lnTo>
                <a:close/>
              </a:path>
            </a:pathLst>
          </a:custGeom>
          <a:gradFill flip="none" rotWithShape="1">
            <a:gsLst>
              <a:gs pos="0">
                <a:schemeClr val="accent1"/>
              </a:gs>
              <a:gs pos="100000">
                <a:schemeClr val="accent1">
                  <a:lumMod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solidFill>
                <a:schemeClr val="tx1"/>
              </a:solidFill>
            </a:endParaRPr>
          </a:p>
        </p:txBody>
      </p:sp>
      <p:sp>
        <p:nvSpPr>
          <p:cNvPr id="29" name="Freeform: Shape 28">
            <a:extLst>
              <a:ext uri="{FF2B5EF4-FFF2-40B4-BE49-F238E27FC236}">
                <a16:creationId xmlns:a16="http://schemas.microsoft.com/office/drawing/2014/main" id="{2C90CD94-2AE3-4D5B-8C7A-F7CD1F924742}"/>
              </a:ext>
            </a:extLst>
          </p:cNvPr>
          <p:cNvSpPr/>
          <p:nvPr userDrawn="1"/>
        </p:nvSpPr>
        <p:spPr>
          <a:xfrm>
            <a:off x="0" y="-15500"/>
            <a:ext cx="5152936" cy="6873499"/>
          </a:xfrm>
          <a:custGeom>
            <a:avLst/>
            <a:gdLst>
              <a:gd name="connsiteX0" fmla="*/ 5152936 w 5152936"/>
              <a:gd name="connsiteY0" fmla="*/ 0 h 6873499"/>
              <a:gd name="connsiteX1" fmla="*/ 1076845 w 5152936"/>
              <a:gd name="connsiteY1" fmla="*/ 6873499 h 6873499"/>
              <a:gd name="connsiteX2" fmla="*/ 0 w 5152936"/>
              <a:gd name="connsiteY2" fmla="*/ 6873499 h 6873499"/>
              <a:gd name="connsiteX3" fmla="*/ 0 w 5152936"/>
              <a:gd name="connsiteY3" fmla="*/ 8916 h 6873499"/>
            </a:gdLst>
            <a:ahLst/>
            <a:cxnLst>
              <a:cxn ang="0">
                <a:pos x="connsiteX0" y="connsiteY0"/>
              </a:cxn>
              <a:cxn ang="0">
                <a:pos x="connsiteX1" y="connsiteY1"/>
              </a:cxn>
              <a:cxn ang="0">
                <a:pos x="connsiteX2" y="connsiteY2"/>
              </a:cxn>
              <a:cxn ang="0">
                <a:pos x="connsiteX3" y="connsiteY3"/>
              </a:cxn>
            </a:cxnLst>
            <a:rect l="l" t="t" r="r" b="b"/>
            <a:pathLst>
              <a:path w="5152936" h="6873499">
                <a:moveTo>
                  <a:pt x="5152936" y="0"/>
                </a:moveTo>
                <a:lnTo>
                  <a:pt x="1076845" y="6873499"/>
                </a:lnTo>
                <a:lnTo>
                  <a:pt x="0" y="6873499"/>
                </a:lnTo>
                <a:lnTo>
                  <a:pt x="0" y="8916"/>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5" name="Freeform: Shape 24">
            <a:extLst>
              <a:ext uri="{FF2B5EF4-FFF2-40B4-BE49-F238E27FC236}">
                <a16:creationId xmlns:a16="http://schemas.microsoft.com/office/drawing/2014/main" id="{C1A636CF-C4C6-4718-AA94-47234A4C6223}"/>
              </a:ext>
            </a:extLst>
          </p:cNvPr>
          <p:cNvSpPr/>
          <p:nvPr userDrawn="1"/>
        </p:nvSpPr>
        <p:spPr>
          <a:xfrm flipV="1">
            <a:off x="0" y="7749"/>
            <a:ext cx="5318898" cy="6873499"/>
          </a:xfrm>
          <a:custGeom>
            <a:avLst/>
            <a:gdLst>
              <a:gd name="connsiteX0" fmla="*/ 0 w 5318898"/>
              <a:gd name="connsiteY0" fmla="*/ 6873499 h 6873499"/>
              <a:gd name="connsiteX1" fmla="*/ 891538 w 5318898"/>
              <a:gd name="connsiteY1" fmla="*/ 6873499 h 6873499"/>
              <a:gd name="connsiteX2" fmla="*/ 5318898 w 5318898"/>
              <a:gd name="connsiteY2" fmla="*/ 0 h 6873499"/>
              <a:gd name="connsiteX3" fmla="*/ 0 w 5318898"/>
              <a:gd name="connsiteY3" fmla="*/ 8473 h 6873499"/>
            </a:gdLst>
            <a:ahLst/>
            <a:cxnLst>
              <a:cxn ang="0">
                <a:pos x="connsiteX0" y="connsiteY0"/>
              </a:cxn>
              <a:cxn ang="0">
                <a:pos x="connsiteX1" y="connsiteY1"/>
              </a:cxn>
              <a:cxn ang="0">
                <a:pos x="connsiteX2" y="connsiteY2"/>
              </a:cxn>
              <a:cxn ang="0">
                <a:pos x="connsiteX3" y="connsiteY3"/>
              </a:cxn>
            </a:cxnLst>
            <a:rect l="l" t="t" r="r" b="b"/>
            <a:pathLst>
              <a:path w="5318898" h="6873499">
                <a:moveTo>
                  <a:pt x="0" y="6873499"/>
                </a:moveTo>
                <a:lnTo>
                  <a:pt x="891538" y="6873499"/>
                </a:lnTo>
                <a:lnTo>
                  <a:pt x="5318898" y="0"/>
                </a:lnTo>
                <a:lnTo>
                  <a:pt x="0" y="8473"/>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4" name="Freeform: Shape 23">
            <a:extLst>
              <a:ext uri="{FF2B5EF4-FFF2-40B4-BE49-F238E27FC236}">
                <a16:creationId xmlns:a16="http://schemas.microsoft.com/office/drawing/2014/main" id="{4484BACC-D723-489C-9293-D163F49F64E1}"/>
              </a:ext>
            </a:extLst>
          </p:cNvPr>
          <p:cNvSpPr/>
          <p:nvPr userDrawn="1"/>
        </p:nvSpPr>
        <p:spPr>
          <a:xfrm>
            <a:off x="0" y="-15500"/>
            <a:ext cx="4594998" cy="6873499"/>
          </a:xfrm>
          <a:custGeom>
            <a:avLst/>
            <a:gdLst>
              <a:gd name="connsiteX0" fmla="*/ 4594998 w 4594998"/>
              <a:gd name="connsiteY0" fmla="*/ 0 h 6873499"/>
              <a:gd name="connsiteX1" fmla="*/ 518907 w 4594998"/>
              <a:gd name="connsiteY1" fmla="*/ 6873499 h 6873499"/>
              <a:gd name="connsiteX2" fmla="*/ 0 w 4594998"/>
              <a:gd name="connsiteY2" fmla="*/ 6873499 h 6873499"/>
              <a:gd name="connsiteX3" fmla="*/ 0 w 4594998"/>
              <a:gd name="connsiteY3" fmla="*/ 7951 h 6873499"/>
            </a:gdLst>
            <a:ahLst/>
            <a:cxnLst>
              <a:cxn ang="0">
                <a:pos x="connsiteX0" y="connsiteY0"/>
              </a:cxn>
              <a:cxn ang="0">
                <a:pos x="connsiteX1" y="connsiteY1"/>
              </a:cxn>
              <a:cxn ang="0">
                <a:pos x="connsiteX2" y="connsiteY2"/>
              </a:cxn>
              <a:cxn ang="0">
                <a:pos x="connsiteX3" y="connsiteY3"/>
              </a:cxn>
            </a:cxnLst>
            <a:rect l="l" t="t" r="r" b="b"/>
            <a:pathLst>
              <a:path w="4594998" h="6873499">
                <a:moveTo>
                  <a:pt x="4594998" y="0"/>
                </a:moveTo>
                <a:lnTo>
                  <a:pt x="518907" y="6873499"/>
                </a:lnTo>
                <a:lnTo>
                  <a:pt x="0" y="6873499"/>
                </a:lnTo>
                <a:lnTo>
                  <a:pt x="0" y="7951"/>
                </a:ln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8" name="Rectangle 17">
            <a:extLst>
              <a:ext uri="{FF2B5EF4-FFF2-40B4-BE49-F238E27FC236}">
                <a16:creationId xmlns:a16="http://schemas.microsoft.com/office/drawing/2014/main" id="{39D37CAC-F1AF-4C3C-8B99-D6873FA5ED8E}"/>
              </a:ext>
            </a:extLst>
          </p:cNvPr>
          <p:cNvSpPr/>
          <p:nvPr userDrawn="1"/>
        </p:nvSpPr>
        <p:spPr>
          <a:xfrm>
            <a:off x="882592" y="0"/>
            <a:ext cx="650928" cy="7129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BC183872-BBD9-4970-AB15-DFB5F92CDDD9}"/>
              </a:ext>
            </a:extLst>
          </p:cNvPr>
          <p:cNvSpPr txBox="1"/>
          <p:nvPr userDrawn="1"/>
        </p:nvSpPr>
        <p:spPr>
          <a:xfrm>
            <a:off x="4818421" y="2816364"/>
            <a:ext cx="6096000" cy="1225272"/>
          </a:xfrm>
          <a:prstGeom prst="rect">
            <a:avLst/>
          </a:prstGeom>
          <a:noFill/>
        </p:spPr>
        <p:txBody>
          <a:bodyPr wrap="square">
            <a:spAutoFit/>
          </a:bodyPr>
          <a:lstStyle/>
          <a:p>
            <a:pPr>
              <a:lnSpc>
                <a:spcPct val="107000"/>
              </a:lnSpc>
              <a:spcAft>
                <a:spcPts val="1800"/>
              </a:spcAft>
            </a:pPr>
            <a:r>
              <a:rPr lang="en-US" sz="7200" b="1" spc="250" baseline="0" dirty="0">
                <a:solidFill>
                  <a:schemeClr val="tx1"/>
                </a:solidFill>
                <a:ea typeface="Times New Roman" panose="02020603050405020304" pitchFamily="18" charset="0"/>
                <a:cs typeface="Times New Roman" panose="02020603050405020304" pitchFamily="18" charset="0"/>
              </a:rPr>
              <a:t>THANK YOU</a:t>
            </a:r>
          </a:p>
        </p:txBody>
      </p:sp>
      <p:pic>
        <p:nvPicPr>
          <p:cNvPr id="10" name="Picture 9">
            <a:extLst>
              <a:ext uri="{FF2B5EF4-FFF2-40B4-BE49-F238E27FC236}">
                <a16:creationId xmlns:a16="http://schemas.microsoft.com/office/drawing/2014/main" id="{7043B6AE-FC32-4D91-AF19-0AF3538DCD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486355" y="173997"/>
            <a:ext cx="377825" cy="372581"/>
          </a:xfrm>
          <a:prstGeom prst="rect">
            <a:avLst/>
          </a:prstGeom>
        </p:spPr>
      </p:pic>
    </p:spTree>
    <p:extLst>
      <p:ext uri="{BB962C8B-B14F-4D97-AF65-F5344CB8AC3E}">
        <p14:creationId xmlns:p14="http://schemas.microsoft.com/office/powerpoint/2010/main" val="125400151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660CDF-4290-4FFF-A411-90351CF1B7EE}"/>
              </a:ext>
            </a:extLst>
          </p:cNvPr>
          <p:cNvSpPr/>
          <p:nvPr userDrawn="1"/>
        </p:nvSpPr>
        <p:spPr>
          <a:xfrm>
            <a:off x="0" y="0"/>
            <a:ext cx="12192000" cy="18877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5">
            <a:extLst>
              <a:ext uri="{FF2B5EF4-FFF2-40B4-BE49-F238E27FC236}">
                <a16:creationId xmlns:a16="http://schemas.microsoft.com/office/drawing/2014/main" id="{83EB5AD1-0CCD-47C3-BAAA-066C6C479838}"/>
              </a:ext>
            </a:extLst>
          </p:cNvPr>
          <p:cNvSpPr>
            <a:spLocks noGrp="1"/>
          </p:cNvSpPr>
          <p:nvPr>
            <p:ph type="sldNum" sz="quarter" idx="4"/>
          </p:nvPr>
        </p:nvSpPr>
        <p:spPr>
          <a:xfrm>
            <a:off x="11277597" y="6372003"/>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tx1"/>
                </a:solidFill>
                <a:latin typeface="+mn-lt"/>
              </a:defRPr>
            </a:lvl1pPr>
          </a:lstStyle>
          <a:p>
            <a:pPr>
              <a:defRPr/>
            </a:pPr>
            <a:fld id="{B4F4C855-D48D-4182-9BCF-06A77E58F8FD}" type="slidenum">
              <a:rPr lang="en-US" smtClean="0"/>
              <a:pPr>
                <a:defRPr/>
              </a:pPr>
              <a:t>‹#›</a:t>
            </a:fld>
            <a:endParaRPr lang="en-US" dirty="0"/>
          </a:p>
        </p:txBody>
      </p:sp>
    </p:spTree>
    <p:extLst>
      <p:ext uri="{BB962C8B-B14F-4D97-AF65-F5344CB8AC3E}">
        <p14:creationId xmlns:p14="http://schemas.microsoft.com/office/powerpoint/2010/main" val="135854791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660CDF-4290-4FFF-A411-90351CF1B7EE}"/>
              </a:ext>
            </a:extLst>
          </p:cNvPr>
          <p:cNvSpPr/>
          <p:nvPr userDrawn="1"/>
        </p:nvSpPr>
        <p:spPr>
          <a:xfrm>
            <a:off x="0" y="0"/>
            <a:ext cx="12192000" cy="18877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Slide Number Placeholder 5">
            <a:extLst>
              <a:ext uri="{FF2B5EF4-FFF2-40B4-BE49-F238E27FC236}">
                <a16:creationId xmlns:a16="http://schemas.microsoft.com/office/drawing/2014/main" id="{83EB5AD1-0CCD-47C3-BAAA-066C6C479838}"/>
              </a:ext>
            </a:extLst>
          </p:cNvPr>
          <p:cNvSpPr>
            <a:spLocks noGrp="1"/>
          </p:cNvSpPr>
          <p:nvPr>
            <p:ph type="sldNum" sz="quarter" idx="4"/>
          </p:nvPr>
        </p:nvSpPr>
        <p:spPr>
          <a:xfrm>
            <a:off x="11277597" y="6372003"/>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tx1"/>
                </a:solidFill>
                <a:latin typeface="+mn-lt"/>
              </a:defRPr>
            </a:lvl1pPr>
          </a:lstStyle>
          <a:p>
            <a:pPr>
              <a:defRPr/>
            </a:pPr>
            <a:fld id="{B4F4C855-D48D-4182-9BCF-06A77E58F8FD}" type="slidenum">
              <a:rPr lang="en-US" smtClean="0"/>
              <a:pPr>
                <a:defRPr/>
              </a:pPr>
              <a:t>‹#›</a:t>
            </a:fld>
            <a:endParaRPr lang="en-US" dirty="0"/>
          </a:p>
        </p:txBody>
      </p:sp>
      <p:pic>
        <p:nvPicPr>
          <p:cNvPr id="5" name="Picture 4">
            <a:extLst>
              <a:ext uri="{FF2B5EF4-FFF2-40B4-BE49-F238E27FC236}">
                <a16:creationId xmlns:a16="http://schemas.microsoft.com/office/drawing/2014/main" id="{6D096B24-B06B-414A-B6C3-C835A6CC54D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626" b="7968"/>
          <a:stretch/>
        </p:blipFill>
        <p:spPr>
          <a:xfrm>
            <a:off x="0" y="-1"/>
            <a:ext cx="12192000" cy="6210301"/>
          </a:xfrm>
          <a:prstGeom prst="rect">
            <a:avLst/>
          </a:prstGeom>
        </p:spPr>
      </p:pic>
      <p:sp>
        <p:nvSpPr>
          <p:cNvPr id="6" name="object 3">
            <a:extLst>
              <a:ext uri="{FF2B5EF4-FFF2-40B4-BE49-F238E27FC236}">
                <a16:creationId xmlns:a16="http://schemas.microsoft.com/office/drawing/2014/main" id="{12013683-5C2D-4113-8D1F-CA9296A45E0B}"/>
              </a:ext>
            </a:extLst>
          </p:cNvPr>
          <p:cNvSpPr>
            <a:spLocks/>
          </p:cNvSpPr>
          <p:nvPr userDrawn="1"/>
        </p:nvSpPr>
        <p:spPr bwMode="auto">
          <a:xfrm>
            <a:off x="0" y="0"/>
            <a:ext cx="12192000" cy="6210300"/>
          </a:xfrm>
          <a:custGeom>
            <a:avLst/>
            <a:gdLst>
              <a:gd name="T0" fmla="*/ 0 w 12192000"/>
              <a:gd name="T1" fmla="*/ 6857999 h 6858000"/>
              <a:gd name="T2" fmla="*/ 12191999 w 12192000"/>
              <a:gd name="T3" fmla="*/ 6857999 h 6858000"/>
              <a:gd name="T4" fmla="*/ 12191999 w 12192000"/>
              <a:gd name="T5" fmla="*/ 0 h 6858000"/>
              <a:gd name="T6" fmla="*/ 0 w 12192000"/>
              <a:gd name="T7" fmla="*/ 0 h 6858000"/>
              <a:gd name="T8" fmla="*/ 0 w 12192000"/>
              <a:gd name="T9" fmla="*/ 6857999 h 6858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192000" h="6858000">
                <a:moveTo>
                  <a:pt x="0" y="6857999"/>
                </a:moveTo>
                <a:lnTo>
                  <a:pt x="12191999" y="6857999"/>
                </a:lnTo>
                <a:lnTo>
                  <a:pt x="12191999" y="0"/>
                </a:lnTo>
                <a:lnTo>
                  <a:pt x="0" y="0"/>
                </a:lnTo>
                <a:lnTo>
                  <a:pt x="0" y="6857999"/>
                </a:lnTo>
                <a:close/>
              </a:path>
            </a:pathLst>
          </a:custGeom>
          <a:solidFill>
            <a:schemeClr val="accent1">
              <a:alpha val="89000"/>
            </a:schemeClr>
          </a:solidFill>
          <a:ln>
            <a:noFill/>
          </a:ln>
        </p:spPr>
        <p:txBody>
          <a:bodyPr lIns="0" tIns="0" rIns="0" bIns="0"/>
          <a:lstStyle/>
          <a:p>
            <a:endParaRPr lang="en-US"/>
          </a:p>
        </p:txBody>
      </p:sp>
    </p:spTree>
    <p:extLst>
      <p:ext uri="{BB962C8B-B14F-4D97-AF65-F5344CB8AC3E}">
        <p14:creationId xmlns:p14="http://schemas.microsoft.com/office/powerpoint/2010/main" val="1878571320"/>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918634-5E35-42E2-86A2-1DD57C80D74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361" y="0"/>
            <a:ext cx="12191278" cy="6858000"/>
          </a:xfrm>
          <a:prstGeom prst="rect">
            <a:avLst/>
          </a:prstGeom>
        </p:spPr>
      </p:pic>
      <p:sp>
        <p:nvSpPr>
          <p:cNvPr id="14" name="object 3">
            <a:extLst>
              <a:ext uri="{FF2B5EF4-FFF2-40B4-BE49-F238E27FC236}">
                <a16:creationId xmlns:a16="http://schemas.microsoft.com/office/drawing/2014/main" id="{4E8B1A87-AC06-4B22-95B1-1F50B1D9AD12}"/>
              </a:ext>
            </a:extLst>
          </p:cNvPr>
          <p:cNvSpPr>
            <a:spLocks/>
          </p:cNvSpPr>
          <p:nvPr userDrawn="1"/>
        </p:nvSpPr>
        <p:spPr bwMode="auto">
          <a:xfrm>
            <a:off x="0" y="0"/>
            <a:ext cx="12192000" cy="6858000"/>
          </a:xfrm>
          <a:custGeom>
            <a:avLst/>
            <a:gdLst>
              <a:gd name="T0" fmla="*/ 0 w 12192000"/>
              <a:gd name="T1" fmla="*/ 6857999 h 6858000"/>
              <a:gd name="T2" fmla="*/ 12191999 w 12192000"/>
              <a:gd name="T3" fmla="*/ 6857999 h 6858000"/>
              <a:gd name="T4" fmla="*/ 12191999 w 12192000"/>
              <a:gd name="T5" fmla="*/ 0 h 6858000"/>
              <a:gd name="T6" fmla="*/ 0 w 12192000"/>
              <a:gd name="T7" fmla="*/ 0 h 6858000"/>
              <a:gd name="T8" fmla="*/ 0 w 12192000"/>
              <a:gd name="T9" fmla="*/ 6857999 h 6858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192000" h="6858000">
                <a:moveTo>
                  <a:pt x="0" y="6857999"/>
                </a:moveTo>
                <a:lnTo>
                  <a:pt x="12191999" y="6857999"/>
                </a:lnTo>
                <a:lnTo>
                  <a:pt x="12191999" y="0"/>
                </a:lnTo>
                <a:lnTo>
                  <a:pt x="0" y="0"/>
                </a:lnTo>
                <a:lnTo>
                  <a:pt x="0" y="6857999"/>
                </a:lnTo>
                <a:close/>
              </a:path>
            </a:pathLst>
          </a:custGeom>
          <a:solidFill>
            <a:schemeClr val="accent1">
              <a:alpha val="89000"/>
            </a:schemeClr>
          </a:solidFill>
          <a:ln>
            <a:noFill/>
          </a:ln>
        </p:spPr>
        <p:txBody>
          <a:bodyPr lIns="0" tIns="0" rIns="0" bIns="0"/>
          <a:lstStyle/>
          <a:p>
            <a:endParaRPr lang="en-US"/>
          </a:p>
        </p:txBody>
      </p:sp>
      <p:sp>
        <p:nvSpPr>
          <p:cNvPr id="4" name="Slide Number Placeholder 5">
            <a:extLst>
              <a:ext uri="{FF2B5EF4-FFF2-40B4-BE49-F238E27FC236}">
                <a16:creationId xmlns:a16="http://schemas.microsoft.com/office/drawing/2014/main" id="{83EB5AD1-0CCD-47C3-BAAA-066C6C479838}"/>
              </a:ext>
            </a:extLst>
          </p:cNvPr>
          <p:cNvSpPr>
            <a:spLocks noGrp="1"/>
          </p:cNvSpPr>
          <p:nvPr>
            <p:ph type="sldNum" sz="quarter" idx="4"/>
          </p:nvPr>
        </p:nvSpPr>
        <p:spPr>
          <a:xfrm>
            <a:off x="11277597" y="6372003"/>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bg1"/>
                </a:solidFill>
                <a:latin typeface="+mn-lt"/>
              </a:defRPr>
            </a:lvl1pPr>
          </a:lstStyle>
          <a:p>
            <a:pPr>
              <a:defRPr/>
            </a:pPr>
            <a:fld id="{B4F4C855-D48D-4182-9BCF-06A77E58F8FD}" type="slidenum">
              <a:rPr lang="en-US" smtClean="0"/>
              <a:pPr>
                <a:defRPr/>
              </a:pPr>
              <a:t>‹#›</a:t>
            </a:fld>
            <a:endParaRPr lang="en-US" dirty="0"/>
          </a:p>
        </p:txBody>
      </p:sp>
      <p:cxnSp>
        <p:nvCxnSpPr>
          <p:cNvPr id="10" name="Straight Connector 9">
            <a:extLst>
              <a:ext uri="{FF2B5EF4-FFF2-40B4-BE49-F238E27FC236}">
                <a16:creationId xmlns:a16="http://schemas.microsoft.com/office/drawing/2014/main" id="{41E058E9-6DB0-4F1E-ABDF-C4A01F35AC7D}"/>
              </a:ext>
            </a:extLst>
          </p:cNvPr>
          <p:cNvCxnSpPr>
            <a:cxnSpLocks/>
          </p:cNvCxnSpPr>
          <p:nvPr userDrawn="1"/>
        </p:nvCxnSpPr>
        <p:spPr>
          <a:xfrm>
            <a:off x="0" y="4020455"/>
            <a:ext cx="8069943" cy="0"/>
          </a:xfrm>
          <a:prstGeom prst="line">
            <a:avLst/>
          </a:prstGeom>
          <a:ln w="19050">
            <a:solidFill>
              <a:schemeClr val="bg1"/>
            </a:solidFill>
            <a:tailEnd type="oval"/>
          </a:ln>
        </p:spPr>
        <p:style>
          <a:lnRef idx="1">
            <a:schemeClr val="accent1"/>
          </a:lnRef>
          <a:fillRef idx="0">
            <a:schemeClr val="accent1"/>
          </a:fillRef>
          <a:effectRef idx="0">
            <a:schemeClr val="accent1"/>
          </a:effectRef>
          <a:fontRef idx="minor">
            <a:schemeClr val="tx1"/>
          </a:fontRef>
        </p:style>
      </p:cxnSp>
      <p:sp>
        <p:nvSpPr>
          <p:cNvPr id="11" name="Title Placeholder 1">
            <a:extLst>
              <a:ext uri="{FF2B5EF4-FFF2-40B4-BE49-F238E27FC236}">
                <a16:creationId xmlns:a16="http://schemas.microsoft.com/office/drawing/2014/main" id="{3ABA5A5E-62B0-4AC0-BB74-DCC42854EE5F}"/>
              </a:ext>
            </a:extLst>
          </p:cNvPr>
          <p:cNvSpPr>
            <a:spLocks noGrp="1" noChangeArrowheads="1"/>
          </p:cNvSpPr>
          <p:nvPr>
            <p:ph type="title" hasCustomPrompt="1"/>
          </p:nvPr>
        </p:nvSpPr>
        <p:spPr bwMode="auto">
          <a:xfrm>
            <a:off x="0" y="2728684"/>
            <a:ext cx="8069943" cy="1291771"/>
          </a:xfrm>
          <a:prstGeom prst="rect">
            <a:avLst/>
          </a:prstGeom>
          <a:gradFill flip="none" rotWithShape="1">
            <a:gsLst>
              <a:gs pos="100000">
                <a:schemeClr val="bg1">
                  <a:alpha val="18000"/>
                </a:schemeClr>
              </a:gs>
              <a:gs pos="0">
                <a:schemeClr val="bg1">
                  <a:alpha val="0"/>
                </a:schemeClr>
              </a:gs>
            </a:gsLst>
            <a:lin ang="5400000" scaled="1"/>
            <a:tileRect/>
          </a:gradFill>
          <a:ln>
            <a:noFill/>
          </a:ln>
        </p:spPr>
        <p:txBody>
          <a:bodyPr vert="horz" wrap="square" lIns="548640" tIns="45720" rIns="91440" bIns="45720" numCol="1" anchor="ctr" anchorCtr="0" compatLnSpc="1">
            <a:prstTxWarp prst="textNoShape">
              <a:avLst/>
            </a:prstTxWarp>
          </a:bodyPr>
          <a:lstStyle>
            <a:lvl1pPr algn="l">
              <a:defRPr sz="3400" spc="200" baseline="0">
                <a:solidFill>
                  <a:schemeClr val="bg1"/>
                </a:solidFill>
                <a:effectLst>
                  <a:reflection blurRad="6350" stA="55000" endA="300" endPos="45500" dir="5400000" sy="-100000" algn="bl" rotWithShape="0"/>
                </a:effectLst>
              </a:defRPr>
            </a:lvl1pPr>
          </a:lstStyle>
          <a:p>
            <a:pPr lvl="0"/>
            <a:r>
              <a:rPr lang="en-US" altLang="en-US" dirty="0"/>
              <a:t>Click to edit title style</a:t>
            </a:r>
          </a:p>
        </p:txBody>
      </p:sp>
    </p:spTree>
    <p:extLst>
      <p:ext uri="{BB962C8B-B14F-4D97-AF65-F5344CB8AC3E}">
        <p14:creationId xmlns:p14="http://schemas.microsoft.com/office/powerpoint/2010/main" val="1080215946"/>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8_Custom Layout">
    <p:bg>
      <p:bgPr>
        <a:gradFill>
          <a:gsLst>
            <a:gs pos="57000">
              <a:schemeClr val="accent1"/>
            </a:gs>
            <a:gs pos="0">
              <a:schemeClr val="accent1">
                <a:lumMod val="75000"/>
              </a:schemeClr>
            </a:gs>
            <a:gs pos="100000">
              <a:schemeClr val="accent1">
                <a:lumMod val="75000"/>
              </a:schemeClr>
            </a:gs>
          </a:gsLst>
          <a:lin ang="42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79730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B2012114-F88C-4DBE-98A9-2DDD604B9887}"/>
              </a:ext>
            </a:extLst>
          </p:cNvPr>
          <p:cNvSpPr>
            <a:spLocks noGrp="1" noChangeArrowheads="1"/>
          </p:cNvSpPr>
          <p:nvPr>
            <p:ph type="title"/>
          </p:nvPr>
        </p:nvSpPr>
        <p:spPr bwMode="auto">
          <a:xfrm>
            <a:off x="516193" y="350377"/>
            <a:ext cx="11178920" cy="77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a:extLst>
              <a:ext uri="{FF2B5EF4-FFF2-40B4-BE49-F238E27FC236}">
                <a16:creationId xmlns:a16="http://schemas.microsoft.com/office/drawing/2014/main" id="{0DB18B49-425D-4D93-B480-7443AB927E82}"/>
              </a:ext>
            </a:extLst>
          </p:cNvPr>
          <p:cNvSpPr>
            <a:spLocks noGrp="1" noChangeArrowheads="1"/>
          </p:cNvSpPr>
          <p:nvPr>
            <p:ph type="body" idx="1"/>
          </p:nvPr>
        </p:nvSpPr>
        <p:spPr bwMode="auto">
          <a:xfrm>
            <a:off x="516193" y="1607574"/>
            <a:ext cx="11179277" cy="460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3" name="Rectangle 12">
            <a:extLst>
              <a:ext uri="{FF2B5EF4-FFF2-40B4-BE49-F238E27FC236}">
                <a16:creationId xmlns:a16="http://schemas.microsoft.com/office/drawing/2014/main" id="{F71CBAA1-BE7A-46A3-BF1B-502E05227F2F}"/>
              </a:ext>
            </a:extLst>
          </p:cNvPr>
          <p:cNvSpPr/>
          <p:nvPr userDrawn="1"/>
        </p:nvSpPr>
        <p:spPr>
          <a:xfrm>
            <a:off x="9540240" y="6809582"/>
            <a:ext cx="2651760" cy="484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Slide Number Placeholder 5">
            <a:extLst>
              <a:ext uri="{FF2B5EF4-FFF2-40B4-BE49-F238E27FC236}">
                <a16:creationId xmlns:a16="http://schemas.microsoft.com/office/drawing/2014/main" id="{E40CE563-352E-43F7-AC7D-853E225E6526}"/>
              </a:ext>
            </a:extLst>
          </p:cNvPr>
          <p:cNvSpPr>
            <a:spLocks noGrp="1"/>
          </p:cNvSpPr>
          <p:nvPr>
            <p:ph type="sldNum" sz="quarter" idx="4"/>
          </p:nvPr>
        </p:nvSpPr>
        <p:spPr>
          <a:xfrm>
            <a:off x="11277597" y="6374902"/>
            <a:ext cx="417516" cy="330519"/>
          </a:xfrm>
          <a:prstGeom prst="rect">
            <a:avLst/>
          </a:prstGeom>
        </p:spPr>
        <p:txBody>
          <a:bodyPr vert="horz" lIns="91440" tIns="45720" rIns="91440" bIns="45720" rtlCol="0" anchor="ctr"/>
          <a:lstStyle>
            <a:lvl1pPr algn="ctr" eaLnBrk="1" fontAlgn="auto" hangingPunct="1">
              <a:spcBef>
                <a:spcPts val="0"/>
              </a:spcBef>
              <a:spcAft>
                <a:spcPts val="0"/>
              </a:spcAft>
              <a:defRPr sz="1100" smtClean="0">
                <a:solidFill>
                  <a:schemeClr val="bg1">
                    <a:lumMod val="65000"/>
                  </a:schemeClr>
                </a:solidFill>
                <a:latin typeface="+mn-lt"/>
              </a:defRPr>
            </a:lvl1pPr>
          </a:lstStyle>
          <a:p>
            <a:pPr>
              <a:defRPr/>
            </a:pPr>
            <a:fld id="{B4F4C855-D48D-4182-9BCF-06A77E58F8FD}" type="slidenum">
              <a:rPr lang="en-US" smtClean="0"/>
              <a:pPr>
                <a:defRPr/>
              </a:pPr>
              <a:t>‹#›</a:t>
            </a:fld>
            <a:endParaRPr lang="en-US" dirty="0"/>
          </a:p>
        </p:txBody>
      </p:sp>
      <p:sp>
        <p:nvSpPr>
          <p:cNvPr id="17" name="TextBox 16">
            <a:extLst>
              <a:ext uri="{FF2B5EF4-FFF2-40B4-BE49-F238E27FC236}">
                <a16:creationId xmlns:a16="http://schemas.microsoft.com/office/drawing/2014/main" id="{D3D40CDF-968F-4C45-97C6-C7056B2786B7}"/>
              </a:ext>
            </a:extLst>
          </p:cNvPr>
          <p:cNvSpPr txBox="1"/>
          <p:nvPr userDrawn="1"/>
        </p:nvSpPr>
        <p:spPr>
          <a:xfrm>
            <a:off x="8608025" y="6463217"/>
            <a:ext cx="2457404" cy="153888"/>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65000"/>
                  </a:schemeClr>
                </a:solidFill>
                <a:effectLst/>
                <a:uLnTx/>
                <a:uFillTx/>
                <a:latin typeface="Calibri" panose="020F0502020204030204" pitchFamily="34" charset="0"/>
                <a:ea typeface="+mn-ea"/>
                <a:cs typeface="+mn-cs"/>
              </a:rPr>
              <a:t> ©2022 Exalogic Consulting. All rights reserved </a:t>
            </a:r>
            <a:endParaRPr kumimoji="0" lang="en-US" sz="1000" b="0" i="0" u="none" strike="noStrike" kern="1200" cap="none" spc="0" normalizeH="0" baseline="0" noProof="0" dirty="0">
              <a:ln>
                <a:noFill/>
              </a:ln>
              <a:solidFill>
                <a:schemeClr val="bg1">
                  <a:lumMod val="65000"/>
                </a:schemeClr>
              </a:solidFill>
              <a:effectLst/>
              <a:uLnTx/>
              <a:uFillTx/>
              <a:latin typeface="Calibri"/>
              <a:ea typeface="+mn-ea"/>
              <a:cs typeface="+mn-cs"/>
            </a:endParaRPr>
          </a:p>
        </p:txBody>
      </p:sp>
      <p:cxnSp>
        <p:nvCxnSpPr>
          <p:cNvPr id="19" name="Straight Connector 18">
            <a:extLst>
              <a:ext uri="{FF2B5EF4-FFF2-40B4-BE49-F238E27FC236}">
                <a16:creationId xmlns:a16="http://schemas.microsoft.com/office/drawing/2014/main" id="{FB2B38A6-BBD6-45A1-B3BD-0E0D9F37B0A1}"/>
              </a:ext>
            </a:extLst>
          </p:cNvPr>
          <p:cNvCxnSpPr/>
          <p:nvPr userDrawn="1"/>
        </p:nvCxnSpPr>
        <p:spPr>
          <a:xfrm>
            <a:off x="495300" y="1161145"/>
            <a:ext cx="11232243"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A3F51370-97EC-479F-953D-B677DDC1140F}"/>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495300" y="6353871"/>
            <a:ext cx="377825" cy="372581"/>
          </a:xfrm>
          <a:prstGeom prst="rect">
            <a:avLst/>
          </a:prstGeom>
        </p:spPr>
      </p:pic>
      <p:cxnSp>
        <p:nvCxnSpPr>
          <p:cNvPr id="3" name="Straight Connector 2">
            <a:extLst>
              <a:ext uri="{FF2B5EF4-FFF2-40B4-BE49-F238E27FC236}">
                <a16:creationId xmlns:a16="http://schemas.microsoft.com/office/drawing/2014/main" id="{D50E5020-7DF6-40C2-8715-9806617B446C}"/>
              </a:ext>
            </a:extLst>
          </p:cNvPr>
          <p:cNvCxnSpPr>
            <a:cxnSpLocks/>
          </p:cNvCxnSpPr>
          <p:nvPr userDrawn="1"/>
        </p:nvCxnSpPr>
        <p:spPr>
          <a:xfrm>
            <a:off x="11224070" y="6385745"/>
            <a:ext cx="0" cy="30883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4150" r:id="rId1"/>
    <p:sldLayoutId id="2147483718" r:id="rId2"/>
    <p:sldLayoutId id="2147484188" r:id="rId3"/>
    <p:sldLayoutId id="2147484184" r:id="rId4"/>
    <p:sldLayoutId id="2147484131" r:id="rId5"/>
    <p:sldLayoutId id="2147484149" r:id="rId6"/>
    <p:sldLayoutId id="2147483709" r:id="rId7"/>
    <p:sldLayoutId id="2147484187" r:id="rId8"/>
    <p:sldLayoutId id="2147484185" r:id="rId9"/>
    <p:sldLayoutId id="2147484154" r:id="rId10"/>
  </p:sldLayoutIdLst>
  <mc:AlternateContent xmlns:mc="http://schemas.openxmlformats.org/markup-compatibility/2006" xmlns:p14="http://schemas.microsoft.com/office/powerpoint/2010/main">
    <mc:Choice Requires="p14">
      <p:transition spd="slow" p14:dur="1250"/>
    </mc:Choice>
    <mc:Fallback xmlns="">
      <p:transition spd="slow"/>
    </mc:Fallback>
  </mc:AlternateContent>
  <p:hf hdr="0" ftr="0" dt="0"/>
  <p:txStyles>
    <p:titleStyle>
      <a:lvl1pPr algn="l" rtl="0" fontAlgn="base">
        <a:lnSpc>
          <a:spcPct val="90000"/>
        </a:lnSpc>
        <a:spcBef>
          <a:spcPct val="0"/>
        </a:spcBef>
        <a:spcAft>
          <a:spcPct val="0"/>
        </a:spcAft>
        <a:defRPr sz="2800" b="1" kern="1200" cap="all" baseline="0">
          <a:solidFill>
            <a:schemeClr val="accent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74320" indent="-274320" algn="l" rtl="0" fontAlgn="base">
        <a:lnSpc>
          <a:spcPct val="100000"/>
        </a:lnSpc>
        <a:spcBef>
          <a:spcPts val="300"/>
        </a:spcBef>
        <a:spcAft>
          <a:spcPts val="300"/>
        </a:spcAft>
        <a:buClr>
          <a:schemeClr val="accent1"/>
        </a:buClr>
        <a:buFont typeface="Wingdings" panose="05000000000000000000" pitchFamily="2" charset="2"/>
        <a:buChar char="§"/>
        <a:defRPr sz="1800" kern="1200">
          <a:solidFill>
            <a:schemeClr val="tx1"/>
          </a:solidFill>
          <a:latin typeface="+mn-lt"/>
          <a:ea typeface="+mn-ea"/>
          <a:cs typeface="+mn-cs"/>
        </a:defRPr>
      </a:lvl1pPr>
      <a:lvl2pPr marL="548640" indent="-274320" algn="l" rtl="0" fontAlgn="base">
        <a:lnSpc>
          <a:spcPct val="100000"/>
        </a:lnSpc>
        <a:spcBef>
          <a:spcPts val="300"/>
        </a:spcBef>
        <a:spcAft>
          <a:spcPts val="300"/>
        </a:spcAft>
        <a:buClr>
          <a:schemeClr val="accent1"/>
        </a:buClr>
        <a:buFont typeface="Arial" panose="020B0604020202020204" pitchFamily="34" charset="0"/>
        <a:buChar char="‒"/>
        <a:defRPr sz="1800" kern="1200">
          <a:solidFill>
            <a:schemeClr val="tx1"/>
          </a:solidFill>
          <a:latin typeface="+mn-lt"/>
          <a:ea typeface="+mn-ea"/>
          <a:cs typeface="+mn-cs"/>
        </a:defRPr>
      </a:lvl2pPr>
      <a:lvl3pPr marL="822960" indent="-274320" algn="l" rtl="0" fontAlgn="base">
        <a:lnSpc>
          <a:spcPct val="100000"/>
        </a:lnSpc>
        <a:spcBef>
          <a:spcPts val="300"/>
        </a:spcBef>
        <a:spcAft>
          <a:spcPts val="300"/>
        </a:spcAft>
        <a:buClr>
          <a:schemeClr val="accent1"/>
        </a:buClr>
        <a:buFont typeface="Arial" panose="020B0604020202020204" pitchFamily="34" charset="0"/>
        <a:buChar char="‒"/>
        <a:defRPr sz="1800" kern="1200">
          <a:solidFill>
            <a:schemeClr val="tx1"/>
          </a:solidFill>
          <a:latin typeface="+mn-lt"/>
          <a:ea typeface="+mn-ea"/>
          <a:cs typeface="+mn-cs"/>
        </a:defRPr>
      </a:lvl3pPr>
      <a:lvl4pPr marL="1097280" indent="-274320" algn="l" rtl="0" fontAlgn="base">
        <a:lnSpc>
          <a:spcPct val="100000"/>
        </a:lnSpc>
        <a:spcBef>
          <a:spcPts val="300"/>
        </a:spcBef>
        <a:spcAft>
          <a:spcPts val="300"/>
        </a:spcAft>
        <a:buClr>
          <a:schemeClr val="accent1"/>
        </a:buClr>
        <a:buFont typeface="Arial" panose="020B0604020202020204" pitchFamily="34" charset="0"/>
        <a:buChar char="‒"/>
        <a:defRPr sz="1800" kern="1200">
          <a:solidFill>
            <a:schemeClr val="tx1"/>
          </a:solidFill>
          <a:latin typeface="+mn-lt"/>
          <a:ea typeface="+mn-ea"/>
          <a:cs typeface="+mn-cs"/>
        </a:defRPr>
      </a:lvl4pPr>
      <a:lvl5pPr marL="1371600" indent="-274320" algn="l" rtl="0" fontAlgn="base">
        <a:lnSpc>
          <a:spcPct val="100000"/>
        </a:lnSpc>
        <a:spcBef>
          <a:spcPts val="300"/>
        </a:spcBef>
        <a:spcAft>
          <a:spcPts val="300"/>
        </a:spcAft>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312" userDrawn="1">
          <p15:clr>
            <a:srgbClr val="F26B43"/>
          </p15:clr>
        </p15:guide>
        <p15:guide id="3" orient="horz" pos="3912" userDrawn="1">
          <p15:clr>
            <a:srgbClr val="F26B43"/>
          </p15:clr>
        </p15:guide>
        <p15:guide id="4" pos="7367" userDrawn="1">
          <p15:clr>
            <a:srgbClr val="F26B43"/>
          </p15:clr>
        </p15:guide>
        <p15:guide id="5" orient="horz" pos="9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7.jpeg"/><Relationship Id="rId1" Type="http://schemas.openxmlformats.org/officeDocument/2006/relationships/slideLayout" Target="../slideLayouts/slideLayout18.xml"/><Relationship Id="rId5" Type="http://schemas.microsoft.com/office/2007/relationships/hdphoto" Target="../media/hdphoto1.wdp"/><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4" descr="New business cases for the deployment of automated vehicles in transport |  World Highways">
            <a:extLst>
              <a:ext uri="{FF2B5EF4-FFF2-40B4-BE49-F238E27FC236}">
                <a16:creationId xmlns:a16="http://schemas.microsoft.com/office/drawing/2014/main" id="{D0B30DBB-4424-40DD-9D98-606D4FBF2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E23ACA9-4600-44CD-B2BC-87480CB7A255}"/>
              </a:ext>
            </a:extLst>
          </p:cNvPr>
          <p:cNvSpPr/>
          <p:nvPr/>
        </p:nvSpPr>
        <p:spPr>
          <a:xfrm>
            <a:off x="0" y="0"/>
            <a:ext cx="12192000" cy="687081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7D9B57EE-86E0-4E5B-8423-08B3E83E1C37}"/>
              </a:ext>
            </a:extLst>
          </p:cNvPr>
          <p:cNvSpPr>
            <a:spLocks noGrp="1"/>
          </p:cNvSpPr>
          <p:nvPr>
            <p:ph type="sldNum" sz="quarter" idx="4"/>
          </p:nvPr>
        </p:nvSpPr>
        <p:spPr/>
        <p:txBody>
          <a:bodyPr/>
          <a:lstStyle/>
          <a:p>
            <a:pPr>
              <a:defRPr/>
            </a:pPr>
            <a:fld id="{B4F4C855-D48D-4182-9BCF-06A77E58F8FD}" type="slidenum">
              <a:rPr lang="en-US" smtClean="0"/>
              <a:pPr>
                <a:defRPr/>
              </a:pPr>
              <a:t>1</a:t>
            </a:fld>
            <a:endParaRPr lang="en-US" dirty="0"/>
          </a:p>
        </p:txBody>
      </p:sp>
      <p:sp>
        <p:nvSpPr>
          <p:cNvPr id="5" name="Right Triangle 4">
            <a:extLst>
              <a:ext uri="{FF2B5EF4-FFF2-40B4-BE49-F238E27FC236}">
                <a16:creationId xmlns:a16="http://schemas.microsoft.com/office/drawing/2014/main" id="{6AFDBBDD-69B3-45A0-A453-9B94DB75754C}"/>
              </a:ext>
            </a:extLst>
          </p:cNvPr>
          <p:cNvSpPr/>
          <p:nvPr/>
        </p:nvSpPr>
        <p:spPr>
          <a:xfrm flipH="1">
            <a:off x="6505729" y="299803"/>
            <a:ext cx="5686269" cy="655819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5AD231B9-E635-4BB1-A308-59F8595BE09C}"/>
              </a:ext>
            </a:extLst>
          </p:cNvPr>
          <p:cNvSpPr/>
          <p:nvPr/>
        </p:nvSpPr>
        <p:spPr>
          <a:xfrm rot="16200000">
            <a:off x="8345949" y="696452"/>
            <a:ext cx="4542503" cy="3149600"/>
          </a:xfrm>
          <a:custGeom>
            <a:avLst/>
            <a:gdLst>
              <a:gd name="connsiteX0" fmla="*/ 4542503 w 4542503"/>
              <a:gd name="connsiteY0" fmla="*/ 747892 h 3149600"/>
              <a:gd name="connsiteX1" fmla="*/ 4542503 w 4542503"/>
              <a:gd name="connsiteY1" fmla="*/ 3149599 h 3149600"/>
              <a:gd name="connsiteX2" fmla="*/ 0 w 4542503"/>
              <a:gd name="connsiteY2" fmla="*/ 3149600 h 3149600"/>
              <a:gd name="connsiteX3" fmla="*/ 3625643 w 4542503"/>
              <a:gd name="connsiteY3" fmla="*/ 0 h 3149600"/>
            </a:gdLst>
            <a:ahLst/>
            <a:cxnLst>
              <a:cxn ang="0">
                <a:pos x="connsiteX0" y="connsiteY0"/>
              </a:cxn>
              <a:cxn ang="0">
                <a:pos x="connsiteX1" y="connsiteY1"/>
              </a:cxn>
              <a:cxn ang="0">
                <a:pos x="connsiteX2" y="connsiteY2"/>
              </a:cxn>
              <a:cxn ang="0">
                <a:pos x="connsiteX3" y="connsiteY3"/>
              </a:cxn>
            </a:cxnLst>
            <a:rect l="l" t="t" r="r" b="b"/>
            <a:pathLst>
              <a:path w="4542503" h="3149600">
                <a:moveTo>
                  <a:pt x="4542503" y="747892"/>
                </a:moveTo>
                <a:lnTo>
                  <a:pt x="4542503" y="3149599"/>
                </a:lnTo>
                <a:lnTo>
                  <a:pt x="0" y="3149600"/>
                </a:lnTo>
                <a:lnTo>
                  <a:pt x="362564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6">
            <a:extLst>
              <a:ext uri="{FF2B5EF4-FFF2-40B4-BE49-F238E27FC236}">
                <a16:creationId xmlns:a16="http://schemas.microsoft.com/office/drawing/2014/main" id="{71F08585-B420-4893-A0BE-A7F872632126}"/>
              </a:ext>
            </a:extLst>
          </p:cNvPr>
          <p:cNvSpPr/>
          <p:nvPr/>
        </p:nvSpPr>
        <p:spPr>
          <a:xfrm rot="16200000">
            <a:off x="9472881" y="617271"/>
            <a:ext cx="3336390" cy="2101849"/>
          </a:xfrm>
          <a:custGeom>
            <a:avLst/>
            <a:gdLst>
              <a:gd name="connsiteX0" fmla="*/ 3336390 w 3336390"/>
              <a:gd name="connsiteY0" fmla="*/ 747893 h 2101849"/>
              <a:gd name="connsiteX1" fmla="*/ 3336390 w 3336390"/>
              <a:gd name="connsiteY1" fmla="*/ 2101849 h 2101849"/>
              <a:gd name="connsiteX2" fmla="*/ 0 w 3336390"/>
              <a:gd name="connsiteY2" fmla="*/ 2101849 h 2101849"/>
              <a:gd name="connsiteX3" fmla="*/ 2419530 w 3336390"/>
              <a:gd name="connsiteY3" fmla="*/ 0 h 2101849"/>
            </a:gdLst>
            <a:ahLst/>
            <a:cxnLst>
              <a:cxn ang="0">
                <a:pos x="connsiteX0" y="connsiteY0"/>
              </a:cxn>
              <a:cxn ang="0">
                <a:pos x="connsiteX1" y="connsiteY1"/>
              </a:cxn>
              <a:cxn ang="0">
                <a:pos x="connsiteX2" y="connsiteY2"/>
              </a:cxn>
              <a:cxn ang="0">
                <a:pos x="connsiteX3" y="connsiteY3"/>
              </a:cxn>
            </a:cxnLst>
            <a:rect l="l" t="t" r="r" b="b"/>
            <a:pathLst>
              <a:path w="3336390" h="2101849">
                <a:moveTo>
                  <a:pt x="3336390" y="747893"/>
                </a:moveTo>
                <a:lnTo>
                  <a:pt x="3336390" y="2101849"/>
                </a:lnTo>
                <a:lnTo>
                  <a:pt x="0" y="2101849"/>
                </a:lnTo>
                <a:lnTo>
                  <a:pt x="2419530" y="0"/>
                </a:lnTo>
                <a:close/>
              </a:path>
            </a:pathLst>
          </a:custGeom>
          <a:solidFill>
            <a:schemeClr val="accent1">
              <a:lumMod val="7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Shape 7">
            <a:extLst>
              <a:ext uri="{FF2B5EF4-FFF2-40B4-BE49-F238E27FC236}">
                <a16:creationId xmlns:a16="http://schemas.microsoft.com/office/drawing/2014/main" id="{BB487912-6B3C-4EF5-AD64-20C3A882567C}"/>
              </a:ext>
            </a:extLst>
          </p:cNvPr>
          <p:cNvSpPr/>
          <p:nvPr/>
        </p:nvSpPr>
        <p:spPr>
          <a:xfrm rot="16200000">
            <a:off x="10056839" y="576241"/>
            <a:ext cx="2711402" cy="1558920"/>
          </a:xfrm>
          <a:custGeom>
            <a:avLst/>
            <a:gdLst>
              <a:gd name="connsiteX0" fmla="*/ 2711402 w 2711402"/>
              <a:gd name="connsiteY0" fmla="*/ 747892 h 1558920"/>
              <a:gd name="connsiteX1" fmla="*/ 2711402 w 2711402"/>
              <a:gd name="connsiteY1" fmla="*/ 1558920 h 1558920"/>
              <a:gd name="connsiteX2" fmla="*/ 0 w 2711402"/>
              <a:gd name="connsiteY2" fmla="*/ 1558920 h 1558920"/>
              <a:gd name="connsiteX3" fmla="*/ 1794542 w 2711402"/>
              <a:gd name="connsiteY3" fmla="*/ 0 h 1558920"/>
            </a:gdLst>
            <a:ahLst/>
            <a:cxnLst>
              <a:cxn ang="0">
                <a:pos x="connsiteX0" y="connsiteY0"/>
              </a:cxn>
              <a:cxn ang="0">
                <a:pos x="connsiteX1" y="connsiteY1"/>
              </a:cxn>
              <a:cxn ang="0">
                <a:pos x="connsiteX2" y="connsiteY2"/>
              </a:cxn>
              <a:cxn ang="0">
                <a:pos x="connsiteX3" y="connsiteY3"/>
              </a:cxn>
            </a:cxnLst>
            <a:rect l="l" t="t" r="r" b="b"/>
            <a:pathLst>
              <a:path w="2711402" h="1558920">
                <a:moveTo>
                  <a:pt x="2711402" y="747892"/>
                </a:moveTo>
                <a:lnTo>
                  <a:pt x="2711402" y="1558920"/>
                </a:lnTo>
                <a:lnTo>
                  <a:pt x="0" y="1558920"/>
                </a:lnTo>
                <a:lnTo>
                  <a:pt x="1794542"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C2FD4B28-6D5B-470C-B650-E8B6A546F133}"/>
              </a:ext>
            </a:extLst>
          </p:cNvPr>
          <p:cNvSpPr/>
          <p:nvPr/>
        </p:nvSpPr>
        <p:spPr>
          <a:xfrm rot="16200000">
            <a:off x="10517860" y="543849"/>
            <a:ext cx="2217989" cy="1130292"/>
          </a:xfrm>
          <a:custGeom>
            <a:avLst/>
            <a:gdLst>
              <a:gd name="connsiteX0" fmla="*/ 2217989 w 2217989"/>
              <a:gd name="connsiteY0" fmla="*/ 747892 h 1130292"/>
              <a:gd name="connsiteX1" fmla="*/ 2217989 w 2217989"/>
              <a:gd name="connsiteY1" fmla="*/ 1130292 h 1130292"/>
              <a:gd name="connsiteX2" fmla="*/ 0 w 2217989"/>
              <a:gd name="connsiteY2" fmla="*/ 1130292 h 1130292"/>
              <a:gd name="connsiteX3" fmla="*/ 1301129 w 2217989"/>
              <a:gd name="connsiteY3" fmla="*/ 0 h 1130292"/>
            </a:gdLst>
            <a:ahLst/>
            <a:cxnLst>
              <a:cxn ang="0">
                <a:pos x="connsiteX0" y="connsiteY0"/>
              </a:cxn>
              <a:cxn ang="0">
                <a:pos x="connsiteX1" y="connsiteY1"/>
              </a:cxn>
              <a:cxn ang="0">
                <a:pos x="connsiteX2" y="connsiteY2"/>
              </a:cxn>
              <a:cxn ang="0">
                <a:pos x="connsiteX3" y="connsiteY3"/>
              </a:cxn>
            </a:cxnLst>
            <a:rect l="l" t="t" r="r" b="b"/>
            <a:pathLst>
              <a:path w="2217989" h="1130292">
                <a:moveTo>
                  <a:pt x="2217989" y="747892"/>
                </a:moveTo>
                <a:lnTo>
                  <a:pt x="2217989" y="1130292"/>
                </a:lnTo>
                <a:lnTo>
                  <a:pt x="0" y="1130292"/>
                </a:lnTo>
                <a:lnTo>
                  <a:pt x="1301129"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bject 7">
            <a:extLst>
              <a:ext uri="{FF2B5EF4-FFF2-40B4-BE49-F238E27FC236}">
                <a16:creationId xmlns:a16="http://schemas.microsoft.com/office/drawing/2014/main" id="{306790BD-AFA8-4C6B-AAFC-BFF3F7E9CB0D}"/>
              </a:ext>
            </a:extLst>
          </p:cNvPr>
          <p:cNvSpPr txBox="1"/>
          <p:nvPr/>
        </p:nvSpPr>
        <p:spPr>
          <a:xfrm>
            <a:off x="388894" y="2482577"/>
            <a:ext cx="8893127" cy="583814"/>
          </a:xfrm>
          <a:prstGeom prst="rect">
            <a:avLst/>
          </a:prstGeom>
        </p:spPr>
        <p:txBody>
          <a:bodyPr vert="horz" wrap="square" lIns="0" tIns="13335" rIns="0" bIns="0" rtlCol="0" anchor="t">
            <a:spAutoFit/>
          </a:bodyPr>
          <a:lstStyle/>
          <a:p>
            <a:pPr marL="12700">
              <a:lnSpc>
                <a:spcPts val="5000"/>
              </a:lnSpc>
              <a:spcBef>
                <a:spcPts val="105"/>
              </a:spcBef>
            </a:pPr>
            <a:r>
              <a:rPr lang="en-US" sz="3200" b="1" cap="all" spc="300" dirty="0">
                <a:effectLst>
                  <a:reflection blurRad="6350" stA="31000" endPos="45500" dir="5400000" sy="-100000" algn="bl" rotWithShape="0"/>
                </a:effectLst>
                <a:latin typeface="+mj-lt"/>
                <a:cs typeface="Calibri"/>
              </a:rPr>
              <a:t>Data ANALYTICS HYBRID SYSTEM</a:t>
            </a:r>
          </a:p>
        </p:txBody>
      </p:sp>
      <p:sp>
        <p:nvSpPr>
          <p:cNvPr id="11" name="TextBox 10">
            <a:extLst>
              <a:ext uri="{FF2B5EF4-FFF2-40B4-BE49-F238E27FC236}">
                <a16:creationId xmlns:a16="http://schemas.microsoft.com/office/drawing/2014/main" id="{C1D08D43-2E84-4A7B-9210-4DEA926FBF61}"/>
              </a:ext>
            </a:extLst>
          </p:cNvPr>
          <p:cNvSpPr txBox="1"/>
          <p:nvPr/>
        </p:nvSpPr>
        <p:spPr>
          <a:xfrm>
            <a:off x="505938" y="2034111"/>
            <a:ext cx="6096000" cy="369332"/>
          </a:xfrm>
          <a:prstGeom prst="rect">
            <a:avLst/>
          </a:prstGeom>
          <a:noFill/>
        </p:spPr>
        <p:txBody>
          <a:bodyPr wrap="square" lIns="0" tIns="45720" rIns="91440" bIns="45720" anchor="t">
            <a:noAutofit/>
          </a:bodyPr>
          <a:lstStyle/>
          <a:p>
            <a:pPr>
              <a:spcBef>
                <a:spcPts val="600"/>
              </a:spcBef>
            </a:pPr>
            <a:r>
              <a:rPr lang="en-US" sz="1400" b="1" dirty="0">
                <a:ea typeface="Times New Roman" panose="02020603050405020304" pitchFamily="18" charset="0"/>
                <a:cs typeface="Arial"/>
              </a:rPr>
              <a:t>ENERGY MANAGEMENT </a:t>
            </a:r>
            <a:endParaRPr lang="en-US" sz="1400" b="1" dirty="0">
              <a:effectLst/>
              <a:latin typeface="+mn-lt"/>
              <a:ea typeface="Times New Roman" panose="02020603050405020304" pitchFamily="18" charset="0"/>
              <a:cs typeface="Arial" panose="020B0604020202020204" pitchFamily="34" charset="0"/>
            </a:endParaRPr>
          </a:p>
        </p:txBody>
      </p:sp>
      <p:sp>
        <p:nvSpPr>
          <p:cNvPr id="17" name="Right Triangle 31">
            <a:extLst>
              <a:ext uri="{FF2B5EF4-FFF2-40B4-BE49-F238E27FC236}">
                <a16:creationId xmlns:a16="http://schemas.microsoft.com/office/drawing/2014/main" id="{1D49E5BC-005E-48AC-BC37-A418A2D755F6}"/>
              </a:ext>
            </a:extLst>
          </p:cNvPr>
          <p:cNvSpPr/>
          <p:nvPr/>
        </p:nvSpPr>
        <p:spPr>
          <a:xfrm flipH="1">
            <a:off x="6910466" y="2653259"/>
            <a:ext cx="5141626" cy="4062334"/>
          </a:xfrm>
          <a:custGeom>
            <a:avLst/>
            <a:gdLst>
              <a:gd name="connsiteX0" fmla="*/ 0 w 5686269"/>
              <a:gd name="connsiteY0" fmla="*/ 6558198 h 6558198"/>
              <a:gd name="connsiteX1" fmla="*/ 0 w 5686269"/>
              <a:gd name="connsiteY1" fmla="*/ 0 h 6558198"/>
              <a:gd name="connsiteX2" fmla="*/ 5686269 w 5686269"/>
              <a:gd name="connsiteY2" fmla="*/ 6558198 h 6558198"/>
              <a:gd name="connsiteX3" fmla="*/ 0 w 5686269"/>
              <a:gd name="connsiteY3" fmla="*/ 6558198 h 6558198"/>
              <a:gd name="connsiteX0" fmla="*/ 0 w 5686269"/>
              <a:gd name="connsiteY0" fmla="*/ 6558198 h 6558198"/>
              <a:gd name="connsiteX1" fmla="*/ 0 w 5686269"/>
              <a:gd name="connsiteY1" fmla="*/ 0 h 6558198"/>
              <a:gd name="connsiteX2" fmla="*/ 1848785 w 5686269"/>
              <a:gd name="connsiteY2" fmla="*/ 2128604 h 6558198"/>
              <a:gd name="connsiteX3" fmla="*/ 5686269 w 5686269"/>
              <a:gd name="connsiteY3" fmla="*/ 6558198 h 6558198"/>
              <a:gd name="connsiteX4" fmla="*/ 0 w 5686269"/>
              <a:gd name="connsiteY4" fmla="*/ 6558198 h 6558198"/>
              <a:gd name="connsiteX0" fmla="*/ 0 w 5686269"/>
              <a:gd name="connsiteY0" fmla="*/ 4429594 h 4429594"/>
              <a:gd name="connsiteX1" fmla="*/ 1848785 w 5686269"/>
              <a:gd name="connsiteY1" fmla="*/ 0 h 4429594"/>
              <a:gd name="connsiteX2" fmla="*/ 5686269 w 5686269"/>
              <a:gd name="connsiteY2" fmla="*/ 4429594 h 4429594"/>
              <a:gd name="connsiteX3" fmla="*/ 0 w 5686269"/>
              <a:gd name="connsiteY3" fmla="*/ 4429594 h 4429594"/>
              <a:gd name="connsiteX0" fmla="*/ 0 w 5686269"/>
              <a:gd name="connsiteY0" fmla="*/ 4429594 h 4429594"/>
              <a:gd name="connsiteX1" fmla="*/ 589611 w 5686269"/>
              <a:gd name="connsiteY1" fmla="*/ 3057993 h 4429594"/>
              <a:gd name="connsiteX2" fmla="*/ 1848785 w 5686269"/>
              <a:gd name="connsiteY2" fmla="*/ 0 h 4429594"/>
              <a:gd name="connsiteX3" fmla="*/ 5686269 w 5686269"/>
              <a:gd name="connsiteY3" fmla="*/ 4429594 h 4429594"/>
              <a:gd name="connsiteX4" fmla="*/ 0 w 5686269"/>
              <a:gd name="connsiteY4" fmla="*/ 4429594 h 4429594"/>
              <a:gd name="connsiteX0" fmla="*/ 9996 w 5696265"/>
              <a:gd name="connsiteY0" fmla="*/ 4429594 h 4429594"/>
              <a:gd name="connsiteX1" fmla="*/ 0 w 5696265"/>
              <a:gd name="connsiteY1" fmla="*/ 2158584 h 4429594"/>
              <a:gd name="connsiteX2" fmla="*/ 1858781 w 5696265"/>
              <a:gd name="connsiteY2" fmla="*/ 0 h 4429594"/>
              <a:gd name="connsiteX3" fmla="*/ 5696265 w 5696265"/>
              <a:gd name="connsiteY3" fmla="*/ 4429594 h 4429594"/>
              <a:gd name="connsiteX4" fmla="*/ 9996 w 5696265"/>
              <a:gd name="connsiteY4" fmla="*/ 4429594 h 4429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96265" h="4429594">
                <a:moveTo>
                  <a:pt x="9996" y="4429594"/>
                </a:moveTo>
                <a:lnTo>
                  <a:pt x="0" y="2158584"/>
                </a:lnTo>
                <a:lnTo>
                  <a:pt x="1858781" y="0"/>
                </a:lnTo>
                <a:lnTo>
                  <a:pt x="5696265" y="4429594"/>
                </a:lnTo>
                <a:lnTo>
                  <a:pt x="9996" y="4429594"/>
                </a:lnTo>
                <a:close/>
              </a:path>
            </a:pathLst>
          </a:custGeom>
          <a:gradFill>
            <a:gsLst>
              <a:gs pos="0">
                <a:schemeClr val="bg1">
                  <a:alpha val="7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E002B2AE-3816-4B18-8670-4F11C34F35FF}"/>
              </a:ext>
            </a:extLst>
          </p:cNvPr>
          <p:cNvGrpSpPr/>
          <p:nvPr/>
        </p:nvGrpSpPr>
        <p:grpSpPr>
          <a:xfrm>
            <a:off x="508237" y="5802291"/>
            <a:ext cx="2982297" cy="459763"/>
            <a:chOff x="8737264" y="2583720"/>
            <a:chExt cx="2982297" cy="459763"/>
          </a:xfrm>
        </p:grpSpPr>
        <p:pic>
          <p:nvPicPr>
            <p:cNvPr id="21" name="Picture 20" descr="A picture containing drawing&#10;&#10;Description automatically generated">
              <a:extLst>
                <a:ext uri="{FF2B5EF4-FFF2-40B4-BE49-F238E27FC236}">
                  <a16:creationId xmlns:a16="http://schemas.microsoft.com/office/drawing/2014/main" id="{22798C1D-100A-43BF-A6A3-D68C3F4BFBD8}"/>
                </a:ext>
              </a:extLst>
            </p:cNvPr>
            <p:cNvPicPr>
              <a:picLocks noChangeAspect="1"/>
            </p:cNvPicPr>
            <p:nvPr userDrawn="1"/>
          </p:nvPicPr>
          <p:blipFill>
            <a:blip r:embed="rId3"/>
            <a:stretch>
              <a:fillRect/>
            </a:stretch>
          </p:blipFill>
          <p:spPr>
            <a:xfrm>
              <a:off x="8737264" y="2594444"/>
              <a:ext cx="455182" cy="449039"/>
            </a:xfrm>
            <a:prstGeom prst="rect">
              <a:avLst/>
            </a:prstGeom>
          </p:spPr>
        </p:pic>
        <p:pic>
          <p:nvPicPr>
            <p:cNvPr id="22" name="Picture 21">
              <a:extLst>
                <a:ext uri="{FF2B5EF4-FFF2-40B4-BE49-F238E27FC236}">
                  <a16:creationId xmlns:a16="http://schemas.microsoft.com/office/drawing/2014/main" id="{FF141766-1958-4738-AFEA-A90F1A5FB61F}"/>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bright="-100000"/>
                      </a14:imgEffect>
                    </a14:imgLayer>
                  </a14:imgProps>
                </a:ext>
              </a:extLst>
            </a:blip>
            <a:srcRect t="12199" r="37531" b="12644"/>
            <a:stretch/>
          </p:blipFill>
          <p:spPr>
            <a:xfrm>
              <a:off x="9289791" y="2583720"/>
              <a:ext cx="2429770" cy="449039"/>
            </a:xfrm>
            <a:prstGeom prst="rect">
              <a:avLst/>
            </a:prstGeom>
          </p:spPr>
        </p:pic>
      </p:grpSp>
      <p:sp>
        <p:nvSpPr>
          <p:cNvPr id="18" name="TextBox 11">
            <a:extLst>
              <a:ext uri="{FF2B5EF4-FFF2-40B4-BE49-F238E27FC236}">
                <a16:creationId xmlns:a16="http://schemas.microsoft.com/office/drawing/2014/main" id="{CD7C667B-A6E4-4547-8537-A2DD2986AC96}"/>
              </a:ext>
            </a:extLst>
          </p:cNvPr>
          <p:cNvSpPr txBox="1"/>
          <p:nvPr/>
        </p:nvSpPr>
        <p:spPr>
          <a:xfrm>
            <a:off x="311049" y="3463924"/>
            <a:ext cx="7679720" cy="400110"/>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12700"/>
            <a:r>
              <a:rPr lang="en-US" sz="2000" spc="300" dirty="0">
                <a:effectLst>
                  <a:reflection blurRad="6350" stA="31000" endPos="45500" dir="5400000" sy="-100000" algn="bl" rotWithShape="0"/>
                </a:effectLst>
                <a:latin typeface="+mj-lt"/>
                <a:cs typeface="Calibri"/>
              </a:rPr>
              <a:t>Presented to RSS Hybrid Solutions</a:t>
            </a:r>
          </a:p>
        </p:txBody>
      </p:sp>
    </p:spTree>
    <p:extLst>
      <p:ext uri="{BB962C8B-B14F-4D97-AF65-F5344CB8AC3E}">
        <p14:creationId xmlns:p14="http://schemas.microsoft.com/office/powerpoint/2010/main" val="511238418"/>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EDB2EB-71CD-A8C2-B552-3FAAA87A6493}"/>
              </a:ext>
            </a:extLst>
          </p:cNvPr>
          <p:cNvSpPr>
            <a:spLocks noGrp="1"/>
          </p:cNvSpPr>
          <p:nvPr>
            <p:ph type="sldNum" sz="quarter" idx="4"/>
          </p:nvPr>
        </p:nvSpPr>
        <p:spPr/>
        <p:txBody>
          <a:bodyPr/>
          <a:lstStyle/>
          <a:p>
            <a:pPr>
              <a:defRPr/>
            </a:pPr>
            <a:fld id="{B4F4C855-D48D-4182-9BCF-06A77E58F8FD}" type="slidenum">
              <a:rPr lang="en-US" smtClean="0"/>
              <a:pPr>
                <a:defRPr/>
              </a:pPr>
              <a:t>10</a:t>
            </a:fld>
            <a:endParaRPr lang="en-US" dirty="0"/>
          </a:p>
        </p:txBody>
      </p:sp>
      <p:pic>
        <p:nvPicPr>
          <p:cNvPr id="3" name="Picture 3" descr="A picture containing text&#10;&#10;Description automatically generated">
            <a:extLst>
              <a:ext uri="{FF2B5EF4-FFF2-40B4-BE49-F238E27FC236}">
                <a16:creationId xmlns:a16="http://schemas.microsoft.com/office/drawing/2014/main" id="{300DA468-E1EA-79AE-2858-1873C360A664}"/>
              </a:ext>
            </a:extLst>
          </p:cNvPr>
          <p:cNvPicPr>
            <a:picLocks noChangeAspect="1"/>
          </p:cNvPicPr>
          <p:nvPr/>
        </p:nvPicPr>
        <p:blipFill>
          <a:blip r:embed="rId2"/>
          <a:stretch>
            <a:fillRect/>
          </a:stretch>
        </p:blipFill>
        <p:spPr>
          <a:xfrm>
            <a:off x="205876" y="2012881"/>
            <a:ext cx="6045199" cy="2979290"/>
          </a:xfrm>
          <a:prstGeom prst="rect">
            <a:avLst/>
          </a:prstGeom>
        </p:spPr>
      </p:pic>
      <p:sp>
        <p:nvSpPr>
          <p:cNvPr id="5" name="TextBox 4">
            <a:extLst>
              <a:ext uri="{FF2B5EF4-FFF2-40B4-BE49-F238E27FC236}">
                <a16:creationId xmlns:a16="http://schemas.microsoft.com/office/drawing/2014/main" id="{B8F42615-16B6-103D-B39E-339809918DE6}"/>
              </a:ext>
            </a:extLst>
          </p:cNvPr>
          <p:cNvSpPr txBox="1"/>
          <p:nvPr/>
        </p:nvSpPr>
        <p:spPr>
          <a:xfrm>
            <a:off x="637289" y="239182"/>
            <a:ext cx="8710047" cy="52669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Bef>
                <a:spcPct val="0"/>
              </a:spcBef>
              <a:spcAft>
                <a:spcPct val="0"/>
              </a:spcAft>
            </a:pPr>
            <a:r>
              <a:rPr lang="en-US" sz="3200" b="1" cap="all" dirty="0">
                <a:solidFill>
                  <a:schemeClr val="accent1"/>
                </a:solidFill>
                <a:latin typeface="+mj-lt"/>
                <a:ea typeface="+mj-ea"/>
                <a:cs typeface="+mj-cs"/>
              </a:rPr>
              <a:t>Use CASES</a:t>
            </a:r>
            <a:endParaRPr lang="en-US" dirty="0">
              <a:ea typeface="+mj-ea"/>
              <a:cs typeface="+mj-cs"/>
            </a:endParaRPr>
          </a:p>
        </p:txBody>
      </p:sp>
      <p:sp>
        <p:nvSpPr>
          <p:cNvPr id="7" name="TextBox 6">
            <a:extLst>
              <a:ext uri="{FF2B5EF4-FFF2-40B4-BE49-F238E27FC236}">
                <a16:creationId xmlns:a16="http://schemas.microsoft.com/office/drawing/2014/main" id="{DC0C531E-CAD1-EB8A-1EAE-345565156E02}"/>
              </a:ext>
            </a:extLst>
          </p:cNvPr>
          <p:cNvSpPr txBox="1"/>
          <p:nvPr/>
        </p:nvSpPr>
        <p:spPr>
          <a:xfrm>
            <a:off x="727243" y="941137"/>
            <a:ext cx="556393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rgbClr val="BF9000"/>
                </a:solidFill>
                <a:latin typeface="SAPBook"/>
              </a:rPr>
              <a:t>MVV Enamic: Building the energy sales and marketing platform of the future</a:t>
            </a:r>
            <a:endParaRPr lang="en-US">
              <a:solidFill>
                <a:srgbClr val="BF9000"/>
              </a:solidFill>
            </a:endParaRPr>
          </a:p>
        </p:txBody>
      </p:sp>
      <p:pic>
        <p:nvPicPr>
          <p:cNvPr id="8" name="Picture 8" descr="Graphical user interface, text, application&#10;&#10;Description automatically generated">
            <a:extLst>
              <a:ext uri="{FF2B5EF4-FFF2-40B4-BE49-F238E27FC236}">
                <a16:creationId xmlns:a16="http://schemas.microsoft.com/office/drawing/2014/main" id="{5771099F-6A44-0AC9-8BF0-0237AB9D5981}"/>
              </a:ext>
            </a:extLst>
          </p:cNvPr>
          <p:cNvPicPr>
            <a:picLocks noChangeAspect="1"/>
          </p:cNvPicPr>
          <p:nvPr/>
        </p:nvPicPr>
        <p:blipFill>
          <a:blip r:embed="rId3"/>
          <a:stretch>
            <a:fillRect/>
          </a:stretch>
        </p:blipFill>
        <p:spPr>
          <a:xfrm>
            <a:off x="6716295" y="1878332"/>
            <a:ext cx="4708357" cy="3622704"/>
          </a:xfrm>
          <a:prstGeom prst="rect">
            <a:avLst/>
          </a:prstGeom>
        </p:spPr>
      </p:pic>
      <p:sp>
        <p:nvSpPr>
          <p:cNvPr id="9" name="TextBox 8">
            <a:extLst>
              <a:ext uri="{FF2B5EF4-FFF2-40B4-BE49-F238E27FC236}">
                <a16:creationId xmlns:a16="http://schemas.microsoft.com/office/drawing/2014/main" id="{201207C9-B20D-5E50-083E-DDDBD80367BD}"/>
              </a:ext>
            </a:extLst>
          </p:cNvPr>
          <p:cNvSpPr txBox="1"/>
          <p:nvPr/>
        </p:nvSpPr>
        <p:spPr>
          <a:xfrm>
            <a:off x="6275137" y="860927"/>
            <a:ext cx="57644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BF9000"/>
                </a:solidFill>
                <a:latin typeface="SAPBook"/>
              </a:rPr>
              <a:t>Enel: Innovating and Improving Operations to Bring Energy to More People</a:t>
            </a:r>
            <a:endParaRPr lang="en-US" dirty="0"/>
          </a:p>
        </p:txBody>
      </p:sp>
    </p:spTree>
    <p:extLst>
      <p:ext uri="{BB962C8B-B14F-4D97-AF65-F5344CB8AC3E}">
        <p14:creationId xmlns:p14="http://schemas.microsoft.com/office/powerpoint/2010/main" val="171916249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EDB2EB-71CD-A8C2-B552-3FAAA87A6493}"/>
              </a:ext>
            </a:extLst>
          </p:cNvPr>
          <p:cNvSpPr>
            <a:spLocks noGrp="1"/>
          </p:cNvSpPr>
          <p:nvPr>
            <p:ph type="sldNum" sz="quarter" idx="4"/>
          </p:nvPr>
        </p:nvSpPr>
        <p:spPr/>
        <p:txBody>
          <a:bodyPr/>
          <a:lstStyle/>
          <a:p>
            <a:pPr>
              <a:defRPr/>
            </a:pPr>
            <a:fld id="{B4F4C855-D48D-4182-9BCF-06A77E58F8FD}" type="slidenum">
              <a:rPr lang="en-US" smtClean="0"/>
              <a:pPr>
                <a:defRPr/>
              </a:pPr>
              <a:t>11</a:t>
            </a:fld>
            <a:endParaRPr lang="en-US" dirty="0"/>
          </a:p>
        </p:txBody>
      </p:sp>
      <p:sp>
        <p:nvSpPr>
          <p:cNvPr id="5" name="TextBox 4">
            <a:extLst>
              <a:ext uri="{FF2B5EF4-FFF2-40B4-BE49-F238E27FC236}">
                <a16:creationId xmlns:a16="http://schemas.microsoft.com/office/drawing/2014/main" id="{B8F42615-16B6-103D-B39E-339809918DE6}"/>
              </a:ext>
            </a:extLst>
          </p:cNvPr>
          <p:cNvSpPr txBox="1"/>
          <p:nvPr/>
        </p:nvSpPr>
        <p:spPr>
          <a:xfrm>
            <a:off x="516973" y="252550"/>
            <a:ext cx="8710047" cy="52669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Bef>
                <a:spcPct val="0"/>
              </a:spcBef>
              <a:spcAft>
                <a:spcPct val="0"/>
              </a:spcAft>
            </a:pPr>
            <a:r>
              <a:rPr lang="en-US" sz="3200" b="1" cap="all" dirty="0">
                <a:solidFill>
                  <a:schemeClr val="accent1"/>
                </a:solidFill>
                <a:latin typeface="+mj-lt"/>
                <a:ea typeface="+mj-ea"/>
                <a:cs typeface="+mj-cs"/>
              </a:rPr>
              <a:t>Use CASES</a:t>
            </a:r>
            <a:endParaRPr lang="en-US" dirty="0">
              <a:ea typeface="+mj-ea"/>
              <a:cs typeface="+mj-cs"/>
            </a:endParaRPr>
          </a:p>
        </p:txBody>
      </p:sp>
      <p:sp>
        <p:nvSpPr>
          <p:cNvPr id="7" name="TextBox 6">
            <a:extLst>
              <a:ext uri="{FF2B5EF4-FFF2-40B4-BE49-F238E27FC236}">
                <a16:creationId xmlns:a16="http://schemas.microsoft.com/office/drawing/2014/main" id="{DC0C531E-CAD1-EB8A-1EAE-345565156E02}"/>
              </a:ext>
            </a:extLst>
          </p:cNvPr>
          <p:cNvSpPr txBox="1"/>
          <p:nvPr/>
        </p:nvSpPr>
        <p:spPr>
          <a:xfrm>
            <a:off x="727243" y="941137"/>
            <a:ext cx="556393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solidFill>
                  <a:srgbClr val="BF9000"/>
                </a:solidFill>
                <a:latin typeface="SAPBook"/>
              </a:rPr>
              <a:t>Uniper</a:t>
            </a:r>
            <a:r>
              <a:rPr lang="en-US" dirty="0">
                <a:solidFill>
                  <a:srgbClr val="BF9000"/>
                </a:solidFill>
                <a:latin typeface="SAPBook"/>
              </a:rPr>
              <a:t> : Extending and Automating Processes</a:t>
            </a:r>
            <a:endParaRPr lang="en-US" dirty="0">
              <a:solidFill>
                <a:srgbClr val="000000"/>
              </a:solidFill>
              <a:latin typeface="Century Gothic"/>
            </a:endParaRPr>
          </a:p>
          <a:p>
            <a:r>
              <a:rPr lang="en-US" dirty="0">
                <a:solidFill>
                  <a:srgbClr val="BF9000"/>
                </a:solidFill>
                <a:latin typeface="SAPBook"/>
              </a:rPr>
              <a:t>From the Plant, to the Field, to the Back Office</a:t>
            </a:r>
          </a:p>
          <a:p>
            <a:endParaRPr lang="en-US" dirty="0">
              <a:solidFill>
                <a:srgbClr val="BF9000"/>
              </a:solidFill>
              <a:latin typeface="SAPBook"/>
            </a:endParaRPr>
          </a:p>
        </p:txBody>
      </p:sp>
      <p:sp>
        <p:nvSpPr>
          <p:cNvPr id="9" name="TextBox 8">
            <a:extLst>
              <a:ext uri="{FF2B5EF4-FFF2-40B4-BE49-F238E27FC236}">
                <a16:creationId xmlns:a16="http://schemas.microsoft.com/office/drawing/2014/main" id="{201207C9-B20D-5E50-083E-DDDBD80367BD}"/>
              </a:ext>
            </a:extLst>
          </p:cNvPr>
          <p:cNvSpPr txBox="1"/>
          <p:nvPr/>
        </p:nvSpPr>
        <p:spPr>
          <a:xfrm>
            <a:off x="6275137" y="860927"/>
            <a:ext cx="57644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solidFill>
                  <a:srgbClr val="BF9000"/>
                </a:solidFill>
                <a:latin typeface="Century Gothic"/>
              </a:rPr>
              <a:t>Rheem</a:t>
            </a:r>
            <a:r>
              <a:rPr lang="en-US" dirty="0">
                <a:solidFill>
                  <a:srgbClr val="BF9000"/>
                </a:solidFill>
                <a:ea typeface="+mn-lt"/>
                <a:cs typeface="+mn-lt"/>
              </a:rPr>
              <a:t>: Enhancing customer experiences with an integrated, cloud-based platform</a:t>
            </a:r>
            <a:endParaRPr lang="en-US" dirty="0">
              <a:solidFill>
                <a:srgbClr val="BF9000"/>
              </a:solidFill>
            </a:endParaRPr>
          </a:p>
        </p:txBody>
      </p:sp>
      <p:pic>
        <p:nvPicPr>
          <p:cNvPr id="4" name="Picture 5" descr="Graphical user interface, text, application, email&#10;&#10;Description automatically generated">
            <a:extLst>
              <a:ext uri="{FF2B5EF4-FFF2-40B4-BE49-F238E27FC236}">
                <a16:creationId xmlns:a16="http://schemas.microsoft.com/office/drawing/2014/main" id="{3815B598-781F-CDA8-53FC-B21756240BAF}"/>
              </a:ext>
            </a:extLst>
          </p:cNvPr>
          <p:cNvPicPr>
            <a:picLocks noChangeAspect="1"/>
          </p:cNvPicPr>
          <p:nvPr/>
        </p:nvPicPr>
        <p:blipFill>
          <a:blip r:embed="rId2"/>
          <a:stretch>
            <a:fillRect/>
          </a:stretch>
        </p:blipFill>
        <p:spPr>
          <a:xfrm>
            <a:off x="1263316" y="1717759"/>
            <a:ext cx="3943684" cy="3823535"/>
          </a:xfrm>
          <a:prstGeom prst="rect">
            <a:avLst/>
          </a:prstGeom>
        </p:spPr>
      </p:pic>
      <p:pic>
        <p:nvPicPr>
          <p:cNvPr id="6" name="Picture 9" descr="Graphical user interface, text&#10;&#10;Description automatically generated">
            <a:extLst>
              <a:ext uri="{FF2B5EF4-FFF2-40B4-BE49-F238E27FC236}">
                <a16:creationId xmlns:a16="http://schemas.microsoft.com/office/drawing/2014/main" id="{06C4714B-8B40-DC50-7056-194DCE12D6AF}"/>
              </a:ext>
            </a:extLst>
          </p:cNvPr>
          <p:cNvPicPr>
            <a:picLocks noChangeAspect="1"/>
          </p:cNvPicPr>
          <p:nvPr/>
        </p:nvPicPr>
        <p:blipFill>
          <a:blip r:embed="rId3"/>
          <a:stretch>
            <a:fillRect/>
          </a:stretch>
        </p:blipFill>
        <p:spPr>
          <a:xfrm>
            <a:off x="6007769" y="1776295"/>
            <a:ext cx="5978357" cy="3318777"/>
          </a:xfrm>
          <a:prstGeom prst="rect">
            <a:avLst/>
          </a:prstGeom>
        </p:spPr>
      </p:pic>
    </p:spTree>
    <p:extLst>
      <p:ext uri="{BB962C8B-B14F-4D97-AF65-F5344CB8AC3E}">
        <p14:creationId xmlns:p14="http://schemas.microsoft.com/office/powerpoint/2010/main" val="1282242278"/>
      </p:ext>
    </p:extLst>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9">
            <a:extLst>
              <a:ext uri="{FF2B5EF4-FFF2-40B4-BE49-F238E27FC236}">
                <a16:creationId xmlns:a16="http://schemas.microsoft.com/office/drawing/2014/main" id="{BB72C3DF-65F9-FE69-89D6-E9D6F20A0C3C}"/>
              </a:ext>
            </a:extLst>
          </p:cNvPr>
          <p:cNvSpPr txBox="1">
            <a:spLocks/>
          </p:cNvSpPr>
          <p:nvPr/>
        </p:nvSpPr>
        <p:spPr>
          <a:xfrm>
            <a:off x="200019" y="218332"/>
            <a:ext cx="8668786" cy="770501"/>
          </a:xfrm>
          <a:prstGeom prst="rect">
            <a:avLst/>
          </a:prstGeom>
        </p:spPr>
        <p:txBody>
          <a:bodyPr lIns="91440" tIns="45720" rIns="91440" bIns="45720" anchor="t"/>
          <a:lstStyle>
            <a:lvl1pPr algn="l" rtl="0" fontAlgn="base">
              <a:lnSpc>
                <a:spcPct val="90000"/>
              </a:lnSpc>
              <a:spcBef>
                <a:spcPct val="0"/>
              </a:spcBef>
              <a:spcAft>
                <a:spcPct val="0"/>
              </a:spcAft>
              <a:defRPr sz="3200" b="1" kern="1200" cap="all" baseline="0">
                <a:solidFill>
                  <a:schemeClr val="accent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algn="ctr"/>
            <a:r>
              <a:rPr lang="en-US" dirty="0"/>
              <a:t>Why Energy management Important</a:t>
            </a:r>
          </a:p>
          <a:p>
            <a:pPr defTabSz="914400"/>
            <a:endParaRPr lang="en-US" dirty="0">
              <a:solidFill>
                <a:srgbClr val="000000"/>
              </a:solidFill>
            </a:endParaRPr>
          </a:p>
        </p:txBody>
      </p:sp>
      <p:sp>
        <p:nvSpPr>
          <p:cNvPr id="12" name="Slide Number Placeholder 56">
            <a:extLst>
              <a:ext uri="{FF2B5EF4-FFF2-40B4-BE49-F238E27FC236}">
                <a16:creationId xmlns:a16="http://schemas.microsoft.com/office/drawing/2014/main" id="{0E75B081-F2A1-4532-B96F-7E086E1C219D}"/>
              </a:ext>
            </a:extLst>
          </p:cNvPr>
          <p:cNvSpPr txBox="1">
            <a:spLocks/>
          </p:cNvSpPr>
          <p:nvPr/>
        </p:nvSpPr>
        <p:spPr>
          <a:xfrm>
            <a:off x="11236812" y="6387184"/>
            <a:ext cx="417516" cy="330519"/>
          </a:xfrm>
          <a:prstGeom prst="rect">
            <a:avLst/>
          </a:prstGeom>
        </p:spPr>
        <p:txBody>
          <a:bodyPr vert="horz" lIns="91440" tIns="45720" rIns="91440" bIns="45720" rtlCol="0" anchor="ctr"/>
          <a:lstStyle>
            <a:defPPr>
              <a:defRPr lang="en-US"/>
            </a:defPPr>
            <a:lvl1pPr marL="0" algn="ctr" defTabSz="914400" rtl="0" eaLnBrk="1" fontAlgn="auto" latinLnBrk="0" hangingPunct="1">
              <a:spcBef>
                <a:spcPts val="0"/>
              </a:spcBef>
              <a:spcAft>
                <a:spcPts val="0"/>
              </a:spcAft>
              <a:defRPr sz="1100" kern="120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B4F4C855-D48D-4182-9BCF-06A77E58F8FD}" type="slidenum">
              <a:rPr lang="en-US">
                <a:solidFill>
                  <a:srgbClr val="000000"/>
                </a:solidFill>
              </a:rPr>
              <a:pPr>
                <a:defRPr/>
              </a:pPr>
              <a:t>2</a:t>
            </a:fld>
            <a:endParaRPr lang="en-US" dirty="0">
              <a:solidFill>
                <a:srgbClr val="000000"/>
              </a:solidFill>
            </a:endParaRPr>
          </a:p>
        </p:txBody>
      </p:sp>
      <p:sp>
        <p:nvSpPr>
          <p:cNvPr id="14" name="Rectangle 13">
            <a:extLst>
              <a:ext uri="{FF2B5EF4-FFF2-40B4-BE49-F238E27FC236}">
                <a16:creationId xmlns:a16="http://schemas.microsoft.com/office/drawing/2014/main" id="{B65500D8-C34A-1ED6-55A0-EC88CAE99D21}"/>
              </a:ext>
            </a:extLst>
          </p:cNvPr>
          <p:cNvSpPr/>
          <p:nvPr/>
        </p:nvSpPr>
        <p:spPr>
          <a:xfrm>
            <a:off x="9861082" y="6876424"/>
            <a:ext cx="2651760" cy="484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000000"/>
              </a:solidFill>
            </a:endParaRPr>
          </a:p>
        </p:txBody>
      </p:sp>
      <p:pic>
        <p:nvPicPr>
          <p:cNvPr id="43" name="Picture 43" descr="Diagram&#10;&#10;Description automatically generated">
            <a:extLst>
              <a:ext uri="{FF2B5EF4-FFF2-40B4-BE49-F238E27FC236}">
                <a16:creationId xmlns:a16="http://schemas.microsoft.com/office/drawing/2014/main" id="{FC0AF42D-724C-0678-433A-B9BA34616E5C}"/>
              </a:ext>
            </a:extLst>
          </p:cNvPr>
          <p:cNvPicPr>
            <a:picLocks noChangeAspect="1"/>
          </p:cNvPicPr>
          <p:nvPr/>
        </p:nvPicPr>
        <p:blipFill>
          <a:blip r:embed="rId2"/>
          <a:stretch>
            <a:fillRect/>
          </a:stretch>
        </p:blipFill>
        <p:spPr>
          <a:xfrm>
            <a:off x="3019587" y="755888"/>
            <a:ext cx="6165742" cy="3473514"/>
          </a:xfrm>
          <a:prstGeom prst="rect">
            <a:avLst/>
          </a:prstGeom>
        </p:spPr>
      </p:pic>
      <p:sp>
        <p:nvSpPr>
          <p:cNvPr id="44" name="TextBox 43">
            <a:extLst>
              <a:ext uri="{FF2B5EF4-FFF2-40B4-BE49-F238E27FC236}">
                <a16:creationId xmlns:a16="http://schemas.microsoft.com/office/drawing/2014/main" id="{2979ADB7-8EE4-9D4C-9A23-33656F893DFB}"/>
              </a:ext>
            </a:extLst>
          </p:cNvPr>
          <p:cNvSpPr txBox="1"/>
          <p:nvPr/>
        </p:nvSpPr>
        <p:spPr>
          <a:xfrm>
            <a:off x="552772" y="4220703"/>
            <a:ext cx="2936930" cy="29700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rgbClr val="545454"/>
                </a:solidFill>
                <a:latin typeface="SAPRegular"/>
              </a:rPr>
              <a:t>Energy deregulation</a:t>
            </a:r>
          </a:p>
          <a:p>
            <a:endParaRPr lang="en-US" sz="1100">
              <a:solidFill>
                <a:srgbClr val="545454"/>
              </a:solidFill>
              <a:latin typeface="SAPBook"/>
            </a:endParaRPr>
          </a:p>
          <a:p>
            <a:r>
              <a:rPr lang="en-US" sz="1100" dirty="0">
                <a:solidFill>
                  <a:srgbClr val="545454"/>
                </a:solidFill>
                <a:latin typeface="SAPRegular"/>
              </a:rPr>
              <a:t>The once-stable energy industry is now being disrupted by new players. Utilities must digitalize their legacy systems or risk losing out to more agile competitors that can leverage DER, decentralized networks, and handle energy at the “grid edge.” By modernizing, traditional providers can diversify their business models and gain new revenue streams.</a:t>
            </a:r>
          </a:p>
          <a:p>
            <a:endParaRPr lang="en-US" sz="1100">
              <a:solidFill>
                <a:srgbClr val="545454"/>
              </a:solidFill>
              <a:latin typeface="SAPRegular"/>
            </a:endParaRPr>
          </a:p>
          <a:p>
            <a:endParaRPr lang="en-US" sz="1100">
              <a:solidFill>
                <a:srgbClr val="545454"/>
              </a:solidFill>
              <a:latin typeface="SAPRegular"/>
            </a:endParaRPr>
          </a:p>
          <a:p>
            <a:endParaRPr lang="en-US" sz="1100">
              <a:solidFill>
                <a:srgbClr val="545454"/>
              </a:solidFill>
              <a:latin typeface="SAPRegular"/>
            </a:endParaRPr>
          </a:p>
          <a:p>
            <a:endParaRPr lang="en-US" sz="1100">
              <a:solidFill>
                <a:srgbClr val="545454"/>
              </a:solidFill>
              <a:latin typeface="SAPRegular"/>
            </a:endParaRPr>
          </a:p>
          <a:p>
            <a:endParaRPr lang="en-US" sz="1100">
              <a:solidFill>
                <a:srgbClr val="545454"/>
              </a:solidFill>
              <a:latin typeface="SAPRegular"/>
            </a:endParaRPr>
          </a:p>
          <a:p>
            <a:endParaRPr lang="en-US" sz="1100">
              <a:solidFill>
                <a:srgbClr val="545454"/>
              </a:solidFill>
              <a:latin typeface="SAPRegular"/>
            </a:endParaRPr>
          </a:p>
          <a:p>
            <a:endParaRPr lang="en-US" sz="1100">
              <a:solidFill>
                <a:srgbClr val="545454"/>
              </a:solidFill>
              <a:latin typeface="SAPRegular"/>
            </a:endParaRPr>
          </a:p>
        </p:txBody>
      </p:sp>
      <p:sp>
        <p:nvSpPr>
          <p:cNvPr id="45" name="TextBox 44">
            <a:extLst>
              <a:ext uri="{FF2B5EF4-FFF2-40B4-BE49-F238E27FC236}">
                <a16:creationId xmlns:a16="http://schemas.microsoft.com/office/drawing/2014/main" id="{097508BE-0C60-DB64-EEC7-2EE14BE6248C}"/>
              </a:ext>
            </a:extLst>
          </p:cNvPr>
          <p:cNvSpPr txBox="1"/>
          <p:nvPr/>
        </p:nvSpPr>
        <p:spPr>
          <a:xfrm>
            <a:off x="3484536" y="4169045"/>
            <a:ext cx="2936928" cy="22929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rgbClr val="545454"/>
                </a:solidFill>
                <a:latin typeface="SAPRegular"/>
              </a:rPr>
              <a:t>Decarbonization challenges</a:t>
            </a:r>
          </a:p>
          <a:p>
            <a:endParaRPr lang="en-US" sz="1100">
              <a:solidFill>
                <a:srgbClr val="545454"/>
              </a:solidFill>
              <a:latin typeface="SAPBook"/>
            </a:endParaRPr>
          </a:p>
          <a:p>
            <a:r>
              <a:rPr lang="en-US" sz="1100" dirty="0"/>
              <a:t>Renewable energy is increasingly affordable and attractive. But as utilities transition into sustainable energy companies, they face new challenges – such as variability in weather-controlled power generation and the impact on demand models. They need accurate, real-time data to efficiently deliver the clean energy that customers are demanding.</a:t>
            </a:r>
          </a:p>
          <a:p>
            <a:endParaRPr lang="en-US" sz="1100"/>
          </a:p>
        </p:txBody>
      </p:sp>
      <p:sp>
        <p:nvSpPr>
          <p:cNvPr id="46" name="TextBox 45">
            <a:extLst>
              <a:ext uri="{FF2B5EF4-FFF2-40B4-BE49-F238E27FC236}">
                <a16:creationId xmlns:a16="http://schemas.microsoft.com/office/drawing/2014/main" id="{1CE185A5-CC8F-528A-BF46-F74AE5F7639F}"/>
              </a:ext>
            </a:extLst>
          </p:cNvPr>
          <p:cNvSpPr txBox="1"/>
          <p:nvPr/>
        </p:nvSpPr>
        <p:spPr>
          <a:xfrm>
            <a:off x="6442129" y="4169044"/>
            <a:ext cx="2743200" cy="22929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rgbClr val="545454"/>
                </a:solidFill>
                <a:latin typeface="SAPRegular"/>
              </a:rPr>
              <a:t>Decentralization</a:t>
            </a:r>
          </a:p>
          <a:p>
            <a:endParaRPr lang="en-US" sz="1100">
              <a:solidFill>
                <a:srgbClr val="545454"/>
              </a:solidFill>
              <a:latin typeface="SAPBook"/>
            </a:endParaRPr>
          </a:p>
          <a:p>
            <a:r>
              <a:rPr lang="en-US" sz="1100" dirty="0"/>
              <a:t>Distributed energy resources (DER)– including rooftop solar systems, battery storage, and electric vehicle chargers – are owned by prosumers, who expect their utility bill to reflect both the power they use and the power they generate. Now, billing must evolve from merely a means of collection to a point of interaction and customer communication.</a:t>
            </a:r>
          </a:p>
          <a:p>
            <a:endParaRPr lang="en-US" sz="1100"/>
          </a:p>
        </p:txBody>
      </p:sp>
      <p:sp>
        <p:nvSpPr>
          <p:cNvPr id="47" name="TextBox 46">
            <a:extLst>
              <a:ext uri="{FF2B5EF4-FFF2-40B4-BE49-F238E27FC236}">
                <a16:creationId xmlns:a16="http://schemas.microsoft.com/office/drawing/2014/main" id="{6531B20A-CD1D-803B-A83A-B077D06EC4F4}"/>
              </a:ext>
            </a:extLst>
          </p:cNvPr>
          <p:cNvSpPr txBox="1"/>
          <p:nvPr/>
        </p:nvSpPr>
        <p:spPr>
          <a:xfrm>
            <a:off x="9180163" y="4104468"/>
            <a:ext cx="2743200" cy="229293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rgbClr val="545454"/>
                </a:solidFill>
                <a:latin typeface="SAPRegular"/>
              </a:rPr>
              <a:t>Digitalization: key to resilience</a:t>
            </a:r>
          </a:p>
          <a:p>
            <a:endParaRPr lang="en-US" sz="1100">
              <a:solidFill>
                <a:srgbClr val="545454"/>
              </a:solidFill>
              <a:latin typeface="SAPBook"/>
            </a:endParaRPr>
          </a:p>
          <a:p>
            <a:r>
              <a:rPr lang="en-US" sz="1100" dirty="0"/>
              <a:t>With weather disasters at an all-time high, grid resilience is critical.  But energy companies with aging physical assets and paper-based legacy systems can’t leverage innovations that boost reliability – such as smart grids, smart metering, and local energy balancing. What they urgently need is an intelligent, integrated, cloud-based system.</a:t>
            </a:r>
          </a:p>
          <a:p>
            <a:endParaRPr lang="en-US" sz="1100"/>
          </a:p>
        </p:txBody>
      </p:sp>
    </p:spTree>
    <p:extLst>
      <p:ext uri="{BB962C8B-B14F-4D97-AF65-F5344CB8AC3E}">
        <p14:creationId xmlns:p14="http://schemas.microsoft.com/office/powerpoint/2010/main" val="321981453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C2AEDE-4A1D-482E-8738-97AAA408E14D}"/>
              </a:ext>
            </a:extLst>
          </p:cNvPr>
          <p:cNvSpPr txBox="1"/>
          <p:nvPr/>
        </p:nvSpPr>
        <p:spPr>
          <a:xfrm>
            <a:off x="242807" y="268638"/>
            <a:ext cx="9782012" cy="978729"/>
          </a:xfrm>
          <a:prstGeom prst="rect">
            <a:avLst/>
          </a:prstGeom>
        </p:spPr>
        <p:txBody>
          <a:bodyPr lIns="91440" tIns="45720" rIns="91440" bIns="45720" anchor="t"/>
          <a:lstStyle/>
          <a:p>
            <a:pPr fontAlgn="base">
              <a:lnSpc>
                <a:spcPct val="90000"/>
              </a:lnSpc>
              <a:spcBef>
                <a:spcPct val="0"/>
              </a:spcBef>
              <a:spcAft>
                <a:spcPct val="0"/>
              </a:spcAft>
            </a:pPr>
            <a:r>
              <a:rPr lang="en-US" sz="3200" b="1" cap="all">
                <a:solidFill>
                  <a:schemeClr val="accent1"/>
                </a:solidFill>
                <a:latin typeface="+mj-lt"/>
                <a:ea typeface="+mj-ea"/>
                <a:cs typeface="+mj-cs"/>
              </a:rPr>
              <a:t>Featured utilities and energy management solutions</a:t>
            </a:r>
          </a:p>
        </p:txBody>
      </p:sp>
      <p:sp>
        <p:nvSpPr>
          <p:cNvPr id="3" name="TextBox 2">
            <a:extLst>
              <a:ext uri="{FF2B5EF4-FFF2-40B4-BE49-F238E27FC236}">
                <a16:creationId xmlns:a16="http://schemas.microsoft.com/office/drawing/2014/main" id="{029A4D86-C83C-4C80-36A7-35876CF456AA}"/>
              </a:ext>
            </a:extLst>
          </p:cNvPr>
          <p:cNvSpPr txBox="1"/>
          <p:nvPr/>
        </p:nvSpPr>
        <p:spPr>
          <a:xfrm>
            <a:off x="1004807" y="314873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solidFill>
                <a:srgbClr val="545454"/>
              </a:solidFill>
              <a:latin typeface="SAPRegular"/>
            </a:endParaRPr>
          </a:p>
        </p:txBody>
      </p:sp>
      <p:graphicFrame>
        <p:nvGraphicFramePr>
          <p:cNvPr id="4" name="Diagram 4">
            <a:extLst>
              <a:ext uri="{FF2B5EF4-FFF2-40B4-BE49-F238E27FC236}">
                <a16:creationId xmlns:a16="http://schemas.microsoft.com/office/drawing/2014/main" id="{CD384690-3718-18E9-DD84-943D8A347BF3}"/>
              </a:ext>
            </a:extLst>
          </p:cNvPr>
          <p:cNvGraphicFramePr/>
          <p:nvPr>
            <p:extLst>
              <p:ext uri="{D42A27DB-BD31-4B8C-83A1-F6EECF244321}">
                <p14:modId xmlns:p14="http://schemas.microsoft.com/office/powerpoint/2010/main" val="425716173"/>
              </p:ext>
            </p:extLst>
          </p:nvPr>
        </p:nvGraphicFramePr>
        <p:xfrm>
          <a:off x="1033221" y="1419386"/>
          <a:ext cx="10474269" cy="47553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Slide Number Placeholder 18">
            <a:extLst>
              <a:ext uri="{FF2B5EF4-FFF2-40B4-BE49-F238E27FC236}">
                <a16:creationId xmlns:a16="http://schemas.microsoft.com/office/drawing/2014/main" id="{8ED264B0-0567-0D2E-58CC-D77730901344}"/>
              </a:ext>
            </a:extLst>
          </p:cNvPr>
          <p:cNvSpPr>
            <a:spLocks noGrp="1"/>
          </p:cNvSpPr>
          <p:nvPr>
            <p:ph type="sldNum" sz="quarter" idx="4"/>
          </p:nvPr>
        </p:nvSpPr>
        <p:spPr/>
        <p:txBody>
          <a:bodyPr/>
          <a:lstStyle/>
          <a:p>
            <a:pPr>
              <a:defRPr/>
            </a:pPr>
            <a:fld id="{B4F4C855-D48D-4182-9BCF-06A77E58F8FD}" type="slidenum">
              <a:rPr lang="en-US" smtClean="0"/>
              <a:pPr>
                <a:defRPr/>
              </a:pPr>
              <a:t>3</a:t>
            </a:fld>
            <a:endParaRPr lang="en-US"/>
          </a:p>
        </p:txBody>
      </p:sp>
    </p:spTree>
    <p:extLst>
      <p:ext uri="{BB962C8B-B14F-4D97-AF65-F5344CB8AC3E}">
        <p14:creationId xmlns:p14="http://schemas.microsoft.com/office/powerpoint/2010/main" val="3974892703"/>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C2AEDE-4A1D-482E-8738-97AAA408E14D}"/>
              </a:ext>
            </a:extLst>
          </p:cNvPr>
          <p:cNvSpPr txBox="1"/>
          <p:nvPr/>
        </p:nvSpPr>
        <p:spPr>
          <a:xfrm>
            <a:off x="269928" y="265260"/>
            <a:ext cx="11522988" cy="89394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3200" b="1" cap="all" dirty="0">
                <a:solidFill>
                  <a:schemeClr val="accent1"/>
                </a:solidFill>
                <a:latin typeface="+mj-lt"/>
                <a:ea typeface="+mj-ea"/>
                <a:cs typeface="+mj-cs"/>
              </a:rPr>
              <a:t>SAP Field Service Management</a:t>
            </a:r>
          </a:p>
        </p:txBody>
      </p:sp>
      <p:sp>
        <p:nvSpPr>
          <p:cNvPr id="3" name="TextBox 2">
            <a:extLst>
              <a:ext uri="{FF2B5EF4-FFF2-40B4-BE49-F238E27FC236}">
                <a16:creationId xmlns:a16="http://schemas.microsoft.com/office/drawing/2014/main" id="{029A4D86-C83C-4C80-36A7-35876CF456AA}"/>
              </a:ext>
            </a:extLst>
          </p:cNvPr>
          <p:cNvSpPr txBox="1"/>
          <p:nvPr/>
        </p:nvSpPr>
        <p:spPr>
          <a:xfrm>
            <a:off x="914400" y="2993756"/>
            <a:ext cx="3001505" cy="3564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solidFill>
                <a:srgbClr val="545454"/>
              </a:solidFill>
              <a:latin typeface="SAPRegular"/>
            </a:endParaRPr>
          </a:p>
        </p:txBody>
      </p:sp>
      <p:sp>
        <p:nvSpPr>
          <p:cNvPr id="13" name="TextBox 12">
            <a:extLst>
              <a:ext uri="{FF2B5EF4-FFF2-40B4-BE49-F238E27FC236}">
                <a16:creationId xmlns:a16="http://schemas.microsoft.com/office/drawing/2014/main" id="{813E576B-9725-1B36-2991-31C036206CBD}"/>
              </a:ext>
            </a:extLst>
          </p:cNvPr>
          <p:cNvSpPr txBox="1"/>
          <p:nvPr/>
        </p:nvSpPr>
        <p:spPr>
          <a:xfrm>
            <a:off x="1199895" y="1399062"/>
            <a:ext cx="3001505"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rPr>
              <a:t>Real-time field service metrics</a:t>
            </a:r>
            <a:endParaRPr lang="en-US" b="1" dirty="0">
              <a:solidFill>
                <a:srgbClr val="3C3C3C"/>
              </a:solidFill>
              <a:latin typeface="Century Gothic"/>
            </a:endParaRPr>
          </a:p>
          <a:p>
            <a:pPr marL="285750" indent="-285750">
              <a:buFont typeface="Arial"/>
              <a:buChar char="•"/>
            </a:pPr>
            <a:r>
              <a:rPr lang="en-US" dirty="0">
                <a:solidFill>
                  <a:srgbClr val="3C3C3C"/>
                </a:solidFill>
              </a:rPr>
              <a:t>Make decisions and recognize issues quickly with standardized and customized analytics and report </a:t>
            </a:r>
          </a:p>
          <a:p>
            <a:pPr marL="285750" indent="-285750">
              <a:buFont typeface="Arial"/>
              <a:buChar char="•"/>
            </a:pPr>
            <a:r>
              <a:rPr lang="en-US" dirty="0">
                <a:solidFill>
                  <a:srgbClr val="3C3C3C"/>
                </a:solidFill>
              </a:rPr>
              <a:t>Observe and analyze key performance indicators that are critical for your tasks and business </a:t>
            </a:r>
            <a:endParaRPr lang="en-US"/>
          </a:p>
          <a:p>
            <a:endParaRPr lang="en-US" dirty="0">
              <a:solidFill>
                <a:srgbClr val="545454"/>
              </a:solidFill>
              <a:latin typeface="SAPRegular"/>
            </a:endParaRPr>
          </a:p>
        </p:txBody>
      </p:sp>
      <p:sp>
        <p:nvSpPr>
          <p:cNvPr id="18" name="TextBox 17">
            <a:extLst>
              <a:ext uri="{FF2B5EF4-FFF2-40B4-BE49-F238E27FC236}">
                <a16:creationId xmlns:a16="http://schemas.microsoft.com/office/drawing/2014/main" id="{DD75D6E7-C6E0-792A-69B2-736DC321742E}"/>
              </a:ext>
            </a:extLst>
          </p:cNvPr>
          <p:cNvSpPr txBox="1"/>
          <p:nvPr/>
        </p:nvSpPr>
        <p:spPr>
          <a:xfrm>
            <a:off x="4298197" y="1418095"/>
            <a:ext cx="3001505"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rPr>
              <a:t>Mobile and desktop reporting</a:t>
            </a:r>
          </a:p>
          <a:p>
            <a:pPr marL="285750" indent="-285750">
              <a:buFont typeface="Arial"/>
              <a:buChar char="•"/>
            </a:pPr>
            <a:r>
              <a:rPr lang="en-US" dirty="0">
                <a:solidFill>
                  <a:srgbClr val="3C3C3C"/>
                </a:solidFill>
              </a:rPr>
              <a:t> Gain a 360-degree view of your customers, connected products, and service staff – all in a single data hub</a:t>
            </a:r>
            <a:endParaRPr lang="en-US">
              <a:solidFill>
                <a:srgbClr val="3C3C3C"/>
              </a:solidFill>
            </a:endParaRPr>
          </a:p>
          <a:p>
            <a:pPr marL="285750" indent="-285750">
              <a:buFont typeface="Arial"/>
              <a:buChar char="•"/>
            </a:pPr>
            <a:r>
              <a:rPr lang="en-US" dirty="0">
                <a:solidFill>
                  <a:srgbClr val="3C3C3C"/>
                </a:solidFill>
              </a:rPr>
              <a:t> Access dashboards and graphically enhanced reports on mobile devices, desktops, and offline sources</a:t>
            </a:r>
          </a:p>
          <a:p>
            <a:endParaRPr lang="en-US"/>
          </a:p>
        </p:txBody>
      </p:sp>
      <p:sp>
        <p:nvSpPr>
          <p:cNvPr id="23" name="TextBox 22">
            <a:extLst>
              <a:ext uri="{FF2B5EF4-FFF2-40B4-BE49-F238E27FC236}">
                <a16:creationId xmlns:a16="http://schemas.microsoft.com/office/drawing/2014/main" id="{F4F236BD-50B7-25BC-EA98-F8C141A22AE4}"/>
              </a:ext>
            </a:extLst>
          </p:cNvPr>
          <p:cNvSpPr txBox="1"/>
          <p:nvPr/>
        </p:nvSpPr>
        <p:spPr>
          <a:xfrm>
            <a:off x="7307451" y="1418095"/>
            <a:ext cx="3001505"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rPr>
              <a:t>AI-enabled scheduling</a:t>
            </a:r>
          </a:p>
          <a:p>
            <a:endParaRPr lang="en-US">
              <a:solidFill>
                <a:srgbClr val="545454"/>
              </a:solidFill>
              <a:latin typeface="SAPBook"/>
            </a:endParaRPr>
          </a:p>
          <a:p>
            <a:pPr marL="285750" indent="-285750">
              <a:buFont typeface="Arial"/>
              <a:buChar char="•"/>
            </a:pPr>
            <a:r>
              <a:rPr lang="en-US" dirty="0">
                <a:solidFill>
                  <a:srgbClr val="3C3C3C"/>
                </a:solidFill>
              </a:rPr>
              <a:t>Prioritize important service calls and manage complex shift schedules </a:t>
            </a:r>
          </a:p>
          <a:p>
            <a:pPr marL="285750" indent="-285750">
              <a:buFont typeface="Arial"/>
              <a:buChar char="•"/>
            </a:pPr>
            <a:r>
              <a:rPr lang="en-US" dirty="0">
                <a:solidFill>
                  <a:srgbClr val="3C3C3C"/>
                </a:solidFill>
              </a:rPr>
              <a:t>Optimize scheduling, planning, and dispatching in real time with AI-based tools </a:t>
            </a:r>
          </a:p>
          <a:p>
            <a:pPr marL="285750" indent="-285750">
              <a:buFont typeface="Arial"/>
              <a:buChar char="•"/>
            </a:pPr>
            <a:r>
              <a:rPr lang="en-US" dirty="0">
                <a:solidFill>
                  <a:srgbClr val="3C3C3C"/>
                </a:solidFill>
              </a:rPr>
              <a:t>Customize your planning list and view the information that is important for you</a:t>
            </a:r>
          </a:p>
          <a:p>
            <a:endParaRPr lang="en-US"/>
          </a:p>
        </p:txBody>
      </p:sp>
      <p:sp>
        <p:nvSpPr>
          <p:cNvPr id="4" name="Slide Number Placeholder 3">
            <a:extLst>
              <a:ext uri="{FF2B5EF4-FFF2-40B4-BE49-F238E27FC236}">
                <a16:creationId xmlns:a16="http://schemas.microsoft.com/office/drawing/2014/main" id="{11ED5956-CD3F-0A13-3E08-6B04A33621A3}"/>
              </a:ext>
            </a:extLst>
          </p:cNvPr>
          <p:cNvSpPr>
            <a:spLocks noGrp="1"/>
          </p:cNvSpPr>
          <p:nvPr>
            <p:ph type="sldNum" sz="quarter" idx="4"/>
          </p:nvPr>
        </p:nvSpPr>
        <p:spPr/>
        <p:txBody>
          <a:bodyPr/>
          <a:lstStyle/>
          <a:p>
            <a:pPr>
              <a:defRPr/>
            </a:pPr>
            <a:fld id="{B4F4C855-D48D-4182-9BCF-06A77E58F8FD}" type="slidenum">
              <a:rPr lang="en-US" smtClean="0"/>
              <a:pPr>
                <a:defRPr/>
              </a:pPr>
              <a:t>4</a:t>
            </a:fld>
            <a:endParaRPr lang="en-US"/>
          </a:p>
        </p:txBody>
      </p:sp>
    </p:spTree>
    <p:extLst>
      <p:ext uri="{BB962C8B-B14F-4D97-AF65-F5344CB8AC3E}">
        <p14:creationId xmlns:p14="http://schemas.microsoft.com/office/powerpoint/2010/main" val="3088940095"/>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018C00F0-02AA-A70D-8C7D-21FF5F78FBAD}"/>
              </a:ext>
            </a:extLst>
          </p:cNvPr>
          <p:cNvSpPr txBox="1"/>
          <p:nvPr/>
        </p:nvSpPr>
        <p:spPr>
          <a:xfrm>
            <a:off x="281552" y="204061"/>
            <a:ext cx="10311538" cy="97872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3200" b="1" cap="all" dirty="0">
                <a:solidFill>
                  <a:schemeClr val="accent1"/>
                </a:solidFill>
                <a:latin typeface="+mj-lt"/>
                <a:ea typeface="+mj-ea"/>
                <a:cs typeface="+mj-cs"/>
              </a:rPr>
              <a:t>SAP Asset Intelligence Network</a:t>
            </a:r>
          </a:p>
        </p:txBody>
      </p:sp>
      <p:sp>
        <p:nvSpPr>
          <p:cNvPr id="21" name="TextBox 20">
            <a:extLst>
              <a:ext uri="{FF2B5EF4-FFF2-40B4-BE49-F238E27FC236}">
                <a16:creationId xmlns:a16="http://schemas.microsoft.com/office/drawing/2014/main" id="{5F40AA09-EA05-1D74-98BE-0FE498CFE08F}"/>
              </a:ext>
            </a:extLst>
          </p:cNvPr>
          <p:cNvSpPr txBox="1"/>
          <p:nvPr/>
        </p:nvSpPr>
        <p:spPr>
          <a:xfrm>
            <a:off x="410706" y="2670875"/>
            <a:ext cx="5093777"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a:solidFill>
                <a:srgbClr val="545454"/>
              </a:solidFill>
              <a:latin typeface="SAPRegular"/>
            </a:endParaRPr>
          </a:p>
          <a:p>
            <a:endParaRPr lang="en-US" sz="1000" dirty="0">
              <a:solidFill>
                <a:srgbClr val="545454"/>
              </a:solidFill>
              <a:latin typeface="SAPRegular"/>
            </a:endParaRPr>
          </a:p>
          <a:p>
            <a:endParaRPr lang="en-US" sz="1000">
              <a:solidFill>
                <a:srgbClr val="545454"/>
              </a:solidFill>
              <a:latin typeface="SAPRegular"/>
            </a:endParaRPr>
          </a:p>
          <a:p>
            <a:endParaRPr lang="en-US" sz="1000" dirty="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a:p>
            <a:endParaRPr lang="en-US" sz="1000">
              <a:solidFill>
                <a:srgbClr val="545454"/>
              </a:solidFill>
              <a:latin typeface="SAPRegular"/>
            </a:endParaRPr>
          </a:p>
        </p:txBody>
      </p:sp>
      <p:sp>
        <p:nvSpPr>
          <p:cNvPr id="22" name="TextBox 21">
            <a:extLst>
              <a:ext uri="{FF2B5EF4-FFF2-40B4-BE49-F238E27FC236}">
                <a16:creationId xmlns:a16="http://schemas.microsoft.com/office/drawing/2014/main" id="{5B890A5A-7342-728E-F5F6-2E010618ABBC}"/>
              </a:ext>
            </a:extLst>
          </p:cNvPr>
          <p:cNvSpPr txBox="1"/>
          <p:nvPr/>
        </p:nvSpPr>
        <p:spPr>
          <a:xfrm>
            <a:off x="6325891" y="3884907"/>
            <a:ext cx="310482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cs typeface="Segoe UI"/>
              </a:rPr>
              <a:t>Integration with SAP solutions</a:t>
            </a:r>
            <a:r>
              <a:rPr lang="en-US" b="1" dirty="0">
                <a:latin typeface="SAPRegular"/>
                <a:cs typeface="Segoe UI"/>
              </a:rPr>
              <a:t>​</a:t>
            </a:r>
          </a:p>
          <a:p>
            <a:r>
              <a:rPr lang="en-US" dirty="0">
                <a:latin typeface="SAPBook"/>
                <a:cs typeface="Segoe UI"/>
              </a:rPr>
              <a:t>​</a:t>
            </a:r>
          </a:p>
          <a:p>
            <a:r>
              <a:rPr lang="en-US" dirty="0">
                <a:solidFill>
                  <a:srgbClr val="545454"/>
                </a:solidFill>
                <a:latin typeface="SAPRegular"/>
                <a:cs typeface="Segoe UI"/>
              </a:rPr>
              <a:t>Connect with other SAP solutions, such as SAP S/4HANA, to facilitate a smooth data exchange across enterprise and plant systems.</a:t>
            </a:r>
          </a:p>
        </p:txBody>
      </p:sp>
      <p:sp>
        <p:nvSpPr>
          <p:cNvPr id="23" name="TextBox 22">
            <a:extLst>
              <a:ext uri="{FF2B5EF4-FFF2-40B4-BE49-F238E27FC236}">
                <a16:creationId xmlns:a16="http://schemas.microsoft.com/office/drawing/2014/main" id="{052A64C4-9FA2-1CD9-78CC-E73CFB192CB5}"/>
              </a:ext>
            </a:extLst>
          </p:cNvPr>
          <p:cNvSpPr txBox="1"/>
          <p:nvPr/>
        </p:nvSpPr>
        <p:spPr>
          <a:xfrm>
            <a:off x="2360908" y="3884907"/>
            <a:ext cx="2626963"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cs typeface="Segoe UI"/>
              </a:rPr>
              <a:t>Intuitive user experience</a:t>
            </a:r>
            <a:r>
              <a:rPr lang="en-US" b="1" dirty="0">
                <a:latin typeface="SAPRegular"/>
                <a:cs typeface="Segoe UI"/>
              </a:rPr>
              <a:t>​</a:t>
            </a:r>
          </a:p>
          <a:p>
            <a:r>
              <a:rPr lang="en-US" dirty="0">
                <a:latin typeface="SAPBook"/>
                <a:cs typeface="Segoe UI"/>
              </a:rPr>
              <a:t>​</a:t>
            </a:r>
          </a:p>
          <a:p>
            <a:r>
              <a:rPr lang="en-US" dirty="0">
                <a:solidFill>
                  <a:srgbClr val="545454"/>
                </a:solidFill>
                <a:latin typeface="SAPRegular"/>
                <a:cs typeface="Segoe UI"/>
              </a:rPr>
              <a:t>Accelerate and simplify user adoption by providing a unified, intuitive user experience based on the SAP Fiori user experience.</a:t>
            </a:r>
          </a:p>
        </p:txBody>
      </p:sp>
      <p:sp>
        <p:nvSpPr>
          <p:cNvPr id="24" name="TextBox 23">
            <a:extLst>
              <a:ext uri="{FF2B5EF4-FFF2-40B4-BE49-F238E27FC236}">
                <a16:creationId xmlns:a16="http://schemas.microsoft.com/office/drawing/2014/main" id="{A9227AF7-7D25-0910-4CB5-5291293557C5}"/>
              </a:ext>
            </a:extLst>
          </p:cNvPr>
          <p:cNvSpPr txBox="1"/>
          <p:nvPr/>
        </p:nvSpPr>
        <p:spPr>
          <a:xfrm>
            <a:off x="8947687" y="746502"/>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cs typeface="Segoe UI"/>
              </a:rPr>
              <a:t>Collaborative partner relationships</a:t>
            </a:r>
            <a:r>
              <a:rPr lang="en-US" b="1" dirty="0">
                <a:latin typeface="SAPRegular"/>
                <a:cs typeface="Segoe UI"/>
              </a:rPr>
              <a:t>​</a:t>
            </a:r>
          </a:p>
          <a:p>
            <a:r>
              <a:rPr lang="en-US" dirty="0">
                <a:latin typeface="SAPBook"/>
                <a:cs typeface="Segoe UI"/>
              </a:rPr>
              <a:t>​</a:t>
            </a:r>
          </a:p>
          <a:p>
            <a:r>
              <a:rPr lang="en-US" dirty="0">
                <a:solidFill>
                  <a:srgbClr val="545454"/>
                </a:solidFill>
                <a:latin typeface="SAPRegular"/>
                <a:cs typeface="Segoe UI"/>
              </a:rPr>
              <a:t>Invite your business partners to the network through a free basic membership to share content and collaborate smoothly with the active support of our enablement team.</a:t>
            </a:r>
            <a:r>
              <a:rPr lang="en-US" dirty="0">
                <a:latin typeface="SAPRegular"/>
                <a:cs typeface="Segoe UI"/>
              </a:rPr>
              <a:t>​</a:t>
            </a:r>
          </a:p>
        </p:txBody>
      </p:sp>
      <p:sp>
        <p:nvSpPr>
          <p:cNvPr id="25" name="TextBox 24">
            <a:extLst>
              <a:ext uri="{FF2B5EF4-FFF2-40B4-BE49-F238E27FC236}">
                <a16:creationId xmlns:a16="http://schemas.microsoft.com/office/drawing/2014/main" id="{66D2BA31-60B9-51A8-9CD3-1F56B4ADC3B8}"/>
              </a:ext>
            </a:extLst>
          </p:cNvPr>
          <p:cNvSpPr txBox="1"/>
          <p:nvPr/>
        </p:nvSpPr>
        <p:spPr>
          <a:xfrm>
            <a:off x="4659824" y="888569"/>
            <a:ext cx="274320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cs typeface="Segoe UI"/>
              </a:rPr>
              <a:t>Digital vehicle hub</a:t>
            </a:r>
            <a:r>
              <a:rPr lang="en-US" b="1" dirty="0">
                <a:latin typeface="SAPRegular"/>
                <a:cs typeface="Segoe UI"/>
              </a:rPr>
              <a:t>​</a:t>
            </a:r>
          </a:p>
          <a:p>
            <a:r>
              <a:rPr lang="en-US" dirty="0">
                <a:latin typeface="SAPBook"/>
                <a:cs typeface="Segoe UI"/>
              </a:rPr>
              <a:t>​</a:t>
            </a:r>
          </a:p>
          <a:p>
            <a:r>
              <a:rPr lang="en-US" dirty="0">
                <a:solidFill>
                  <a:srgbClr val="545454"/>
                </a:solidFill>
                <a:latin typeface="SAPRegular"/>
                <a:cs typeface="Segoe UI"/>
              </a:rPr>
              <a:t>Unify your vehicle repository along the automotive value chain to secure insights, monetize data, create mobility scenarios, and enable an open partner network.</a:t>
            </a:r>
            <a:r>
              <a:rPr lang="en-US" dirty="0">
                <a:latin typeface="SAPRegular"/>
                <a:cs typeface="Segoe UI"/>
              </a:rPr>
              <a:t>​</a:t>
            </a:r>
          </a:p>
        </p:txBody>
      </p:sp>
      <p:sp>
        <p:nvSpPr>
          <p:cNvPr id="26" name="TextBox 25">
            <a:extLst>
              <a:ext uri="{FF2B5EF4-FFF2-40B4-BE49-F238E27FC236}">
                <a16:creationId xmlns:a16="http://schemas.microsoft.com/office/drawing/2014/main" id="{3076C4ED-1F0D-7E97-DA9F-EFC4A990136A}"/>
              </a:ext>
            </a:extLst>
          </p:cNvPr>
          <p:cNvSpPr txBox="1"/>
          <p:nvPr/>
        </p:nvSpPr>
        <p:spPr>
          <a:xfrm>
            <a:off x="707756" y="888569"/>
            <a:ext cx="27432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545454"/>
                </a:solidFill>
                <a:latin typeface="SAPRegular"/>
                <a:cs typeface="Segoe UI"/>
              </a:rPr>
              <a:t>Cloud-based deployment</a:t>
            </a:r>
            <a:r>
              <a:rPr lang="en-US" b="1" dirty="0">
                <a:latin typeface="SAPRegular"/>
                <a:cs typeface="Segoe UI"/>
              </a:rPr>
              <a:t>​</a:t>
            </a:r>
          </a:p>
          <a:p>
            <a:r>
              <a:rPr lang="en-US" dirty="0">
                <a:latin typeface="SAPBook"/>
                <a:cs typeface="Segoe UI"/>
              </a:rPr>
              <a:t>​</a:t>
            </a:r>
          </a:p>
          <a:p>
            <a:r>
              <a:rPr lang="en-US" dirty="0">
                <a:solidFill>
                  <a:srgbClr val="545454"/>
                </a:solidFill>
                <a:latin typeface="SAPRegular"/>
                <a:cs typeface="Segoe UI"/>
              </a:rPr>
              <a:t>Get up and running quickly and cost-effectively in the cloud with minimal IT costs, low maintenance, and security management.</a:t>
            </a:r>
            <a:r>
              <a:rPr lang="en-US" dirty="0">
                <a:latin typeface="SAPRegular"/>
                <a:cs typeface="Segoe UI"/>
              </a:rPr>
              <a:t>​</a:t>
            </a:r>
          </a:p>
        </p:txBody>
      </p:sp>
      <p:sp>
        <p:nvSpPr>
          <p:cNvPr id="2" name="Slide Number Placeholder 1">
            <a:extLst>
              <a:ext uri="{FF2B5EF4-FFF2-40B4-BE49-F238E27FC236}">
                <a16:creationId xmlns:a16="http://schemas.microsoft.com/office/drawing/2014/main" id="{657DC6C2-7751-8980-EBE1-70474E63D75E}"/>
              </a:ext>
            </a:extLst>
          </p:cNvPr>
          <p:cNvSpPr>
            <a:spLocks noGrp="1"/>
          </p:cNvSpPr>
          <p:nvPr>
            <p:ph type="sldNum" sz="quarter" idx="4"/>
          </p:nvPr>
        </p:nvSpPr>
        <p:spPr/>
        <p:txBody>
          <a:bodyPr/>
          <a:lstStyle/>
          <a:p>
            <a:pPr>
              <a:defRPr/>
            </a:pPr>
            <a:fld id="{B4F4C855-D48D-4182-9BCF-06A77E58F8FD}" type="slidenum">
              <a:rPr lang="en-US" smtClean="0"/>
              <a:pPr>
                <a:defRPr/>
              </a:pPr>
              <a:t>5</a:t>
            </a:fld>
            <a:endParaRPr lang="en-US"/>
          </a:p>
        </p:txBody>
      </p:sp>
    </p:spTree>
    <p:extLst>
      <p:ext uri="{BB962C8B-B14F-4D97-AF65-F5344CB8AC3E}">
        <p14:creationId xmlns:p14="http://schemas.microsoft.com/office/powerpoint/2010/main" val="255597751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D75E3C-F5C9-527C-8E56-3EC626197C0E}"/>
              </a:ext>
            </a:extLst>
          </p:cNvPr>
          <p:cNvSpPr txBox="1"/>
          <p:nvPr/>
        </p:nvSpPr>
        <p:spPr>
          <a:xfrm>
            <a:off x="901485" y="410705"/>
            <a:ext cx="10957301" cy="14219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3200" b="1" cap="all" dirty="0">
                <a:solidFill>
                  <a:schemeClr val="accent1"/>
                </a:solidFill>
                <a:latin typeface="+mj-lt"/>
                <a:ea typeface="+mj-ea"/>
                <a:cs typeface="+mj-cs"/>
              </a:rPr>
              <a:t>The Smart Grid: </a:t>
            </a:r>
            <a:r>
              <a:rPr lang="en-US" sz="3200" cap="all" dirty="0">
                <a:solidFill>
                  <a:schemeClr val="accent1"/>
                </a:solidFill>
                <a:latin typeface="+mj-lt"/>
                <a:ea typeface="+mj-ea"/>
                <a:cs typeface="+mj-cs"/>
              </a:rPr>
              <a:t>How AI Is Powering Today’s Energy Technologies</a:t>
            </a:r>
          </a:p>
          <a:p>
            <a:pPr fontAlgn="base">
              <a:lnSpc>
                <a:spcPct val="90000"/>
              </a:lnSpc>
              <a:spcBef>
                <a:spcPct val="0"/>
              </a:spcBef>
              <a:spcAft>
                <a:spcPct val="0"/>
              </a:spcAft>
            </a:pPr>
            <a:endParaRPr lang="en-US" sz="3200" b="1" u="sng" cap="all" dirty="0">
              <a:solidFill>
                <a:schemeClr val="accent1"/>
              </a:solidFill>
              <a:latin typeface="+mj-lt"/>
              <a:ea typeface="+mj-ea"/>
              <a:cs typeface="+mj-cs"/>
            </a:endParaRPr>
          </a:p>
        </p:txBody>
      </p:sp>
      <p:sp>
        <p:nvSpPr>
          <p:cNvPr id="3" name="TextBox 2">
            <a:extLst>
              <a:ext uri="{FF2B5EF4-FFF2-40B4-BE49-F238E27FC236}">
                <a16:creationId xmlns:a16="http://schemas.microsoft.com/office/drawing/2014/main" id="{C4A0D933-AA78-3BFC-644B-8CA1C13621A7}"/>
              </a:ext>
            </a:extLst>
          </p:cNvPr>
          <p:cNvSpPr txBox="1"/>
          <p:nvPr/>
        </p:nvSpPr>
        <p:spPr>
          <a:xfrm>
            <a:off x="1611824" y="1405180"/>
            <a:ext cx="892960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a:solidFill>
                  <a:srgbClr val="BF9000"/>
                </a:solidFill>
                <a:latin typeface="Benton Sans"/>
              </a:rPr>
              <a:t>A smart grid is a network that integrates energy distribution and digital communication technology in a two-way flow of electricity and data. This enables utility companies to optimize the generation, transmission, and distribution of electricity.</a:t>
            </a:r>
            <a:endParaRPr lang="en-US">
              <a:solidFill>
                <a:srgbClr val="BF9000"/>
              </a:solidFill>
            </a:endParaRPr>
          </a:p>
        </p:txBody>
      </p:sp>
      <p:sp>
        <p:nvSpPr>
          <p:cNvPr id="4" name="TextBox 3">
            <a:extLst>
              <a:ext uri="{FF2B5EF4-FFF2-40B4-BE49-F238E27FC236}">
                <a16:creationId xmlns:a16="http://schemas.microsoft.com/office/drawing/2014/main" id="{AB9B5BBE-34AC-6B1A-3DF2-73804A2B63DA}"/>
              </a:ext>
            </a:extLst>
          </p:cNvPr>
          <p:cNvSpPr txBox="1"/>
          <p:nvPr/>
        </p:nvSpPr>
        <p:spPr>
          <a:xfrm>
            <a:off x="1043553" y="2606298"/>
            <a:ext cx="7198962" cy="99980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b="1" cap="all" dirty="0">
                <a:solidFill>
                  <a:schemeClr val="accent1"/>
                </a:solidFill>
                <a:latin typeface="+mj-lt"/>
                <a:ea typeface="+mj-ea"/>
                <a:cs typeface="+mj-cs"/>
              </a:rPr>
              <a:t>traditional grid vs smart grid?</a:t>
            </a:r>
          </a:p>
        </p:txBody>
      </p:sp>
      <p:sp>
        <p:nvSpPr>
          <p:cNvPr id="5" name="TextBox 4">
            <a:extLst>
              <a:ext uri="{FF2B5EF4-FFF2-40B4-BE49-F238E27FC236}">
                <a16:creationId xmlns:a16="http://schemas.microsoft.com/office/drawing/2014/main" id="{74E2E659-98ED-A669-AF91-5B5A1EAF99B9}"/>
              </a:ext>
            </a:extLst>
          </p:cNvPr>
          <p:cNvSpPr txBox="1"/>
          <p:nvPr/>
        </p:nvSpPr>
        <p:spPr>
          <a:xfrm>
            <a:off x="1146875" y="3058333"/>
            <a:ext cx="9497877"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AutoNum type="arabicPeriod"/>
            </a:pPr>
            <a:r>
              <a:rPr lang="en-US" sz="1400" b="1" dirty="0">
                <a:latin typeface="Benton Sans"/>
              </a:rPr>
              <a:t>Technology:</a:t>
            </a:r>
            <a:r>
              <a:rPr lang="en-US" sz="1400" dirty="0">
                <a:latin typeface="Benton Sans"/>
              </a:rPr>
              <a:t> AI, cloud, and digital technologies allow all the devices and assets within the grid to communicate, supporting better control and self-regulation.</a:t>
            </a:r>
          </a:p>
          <a:p>
            <a:pPr>
              <a:buAutoNum type="arabicPeriod"/>
            </a:pPr>
            <a:r>
              <a:rPr lang="en-US" sz="1400" b="1" dirty="0">
                <a:latin typeface="Benton Sans"/>
              </a:rPr>
              <a:t>Distribution:</a:t>
            </a:r>
            <a:r>
              <a:rPr lang="en-US" sz="1400" dirty="0">
                <a:latin typeface="Benton Sans"/>
              </a:rPr>
              <a:t> Energy generated by prosumers and other renewable energy sources – such as solar or wind – can be intermittent and uneven. Smart grid technologies help to coordinate, store, and distribute power from such sources into a steady and reliable stream.</a:t>
            </a:r>
          </a:p>
          <a:p>
            <a:pPr>
              <a:buAutoNum type="arabicPeriod"/>
            </a:pPr>
            <a:r>
              <a:rPr lang="en-US" sz="1400" b="1" dirty="0">
                <a:latin typeface="Benton Sans"/>
              </a:rPr>
              <a:t>Generation:</a:t>
            </a:r>
            <a:r>
              <a:rPr lang="en-US" sz="1400" dirty="0">
                <a:latin typeface="Benton Sans"/>
              </a:rPr>
              <a:t> Predictive analytics in smart systems means that high-demand strains can be forecasted and distributed to multiple plants and substations.</a:t>
            </a:r>
          </a:p>
          <a:p>
            <a:pPr>
              <a:buAutoNum type="arabicPeriod"/>
            </a:pPr>
            <a:r>
              <a:rPr lang="en-US" sz="1400" b="1" dirty="0">
                <a:latin typeface="Benton Sans"/>
              </a:rPr>
              <a:t>Sensors:</a:t>
            </a:r>
            <a:r>
              <a:rPr lang="en-US" sz="1400" dirty="0">
                <a:latin typeface="Benton Sans"/>
              </a:rPr>
              <a:t> IoT sensors across the network can help detect risk early on, redistributing power to decrease outages and help balance loads without direct intervention by operators.</a:t>
            </a:r>
          </a:p>
          <a:p>
            <a:pPr>
              <a:buAutoNum type="arabicPeriod"/>
            </a:pPr>
            <a:r>
              <a:rPr lang="en-US" sz="1400" b="1" dirty="0">
                <a:latin typeface="Benton Sans"/>
              </a:rPr>
              <a:t>Self-repair and predictive maintenance:</a:t>
            </a:r>
            <a:r>
              <a:rPr lang="en-US" sz="1400" dirty="0">
                <a:latin typeface="Benton Sans"/>
              </a:rPr>
              <a:t> Sensors can also be used to detect mechanical problems and do simple troubleshooting and repairs, notifying technicians when necessary, based on real-time feeds.</a:t>
            </a:r>
          </a:p>
          <a:p>
            <a:pPr>
              <a:buAutoNum type="arabicPeriod"/>
            </a:pPr>
            <a:r>
              <a:rPr lang="en-US" sz="1400" b="1" dirty="0">
                <a:latin typeface="Benton Sans"/>
              </a:rPr>
              <a:t>Customer choice:</a:t>
            </a:r>
            <a:r>
              <a:rPr lang="en-US" sz="1400" dirty="0">
                <a:latin typeface="Benton Sans"/>
              </a:rPr>
              <a:t> More energy suppliers, cooperatives, and micro-generators can join the grid, allowing consumers to have more choice in how they receive energy.</a:t>
            </a:r>
          </a:p>
        </p:txBody>
      </p:sp>
      <p:sp>
        <p:nvSpPr>
          <p:cNvPr id="6" name="Slide Number Placeholder 5">
            <a:extLst>
              <a:ext uri="{FF2B5EF4-FFF2-40B4-BE49-F238E27FC236}">
                <a16:creationId xmlns:a16="http://schemas.microsoft.com/office/drawing/2014/main" id="{33E10D7D-4EC5-B737-4B88-ACB30888C442}"/>
              </a:ext>
            </a:extLst>
          </p:cNvPr>
          <p:cNvSpPr>
            <a:spLocks noGrp="1"/>
          </p:cNvSpPr>
          <p:nvPr>
            <p:ph type="sldNum" sz="quarter" idx="4"/>
          </p:nvPr>
        </p:nvSpPr>
        <p:spPr/>
        <p:txBody>
          <a:bodyPr/>
          <a:lstStyle/>
          <a:p>
            <a:pPr>
              <a:defRPr/>
            </a:pPr>
            <a:fld id="{B4F4C855-D48D-4182-9BCF-06A77E58F8FD}" type="slidenum">
              <a:rPr lang="en-US" smtClean="0"/>
              <a:pPr>
                <a:defRPr/>
              </a:pPr>
              <a:t>6</a:t>
            </a:fld>
            <a:endParaRPr lang="en-US"/>
          </a:p>
        </p:txBody>
      </p:sp>
    </p:spTree>
    <p:extLst>
      <p:ext uri="{BB962C8B-B14F-4D97-AF65-F5344CB8AC3E}">
        <p14:creationId xmlns:p14="http://schemas.microsoft.com/office/powerpoint/2010/main" val="407566500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E8269A-E070-62E4-69A9-DD51DC97BD12}"/>
              </a:ext>
            </a:extLst>
          </p:cNvPr>
          <p:cNvSpPr txBox="1"/>
          <p:nvPr/>
        </p:nvSpPr>
        <p:spPr>
          <a:xfrm>
            <a:off x="565688" y="268637"/>
            <a:ext cx="11189774" cy="95697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2800" b="1" cap="all" dirty="0">
                <a:solidFill>
                  <a:schemeClr val="accent1"/>
                </a:solidFill>
                <a:latin typeface="+mj-lt"/>
                <a:ea typeface="+mj-ea"/>
                <a:cs typeface="+mj-cs"/>
              </a:rPr>
              <a:t>applications of AI and machine learning in smart grids include</a:t>
            </a:r>
          </a:p>
        </p:txBody>
      </p:sp>
      <p:sp>
        <p:nvSpPr>
          <p:cNvPr id="3" name="TextBox 2">
            <a:extLst>
              <a:ext uri="{FF2B5EF4-FFF2-40B4-BE49-F238E27FC236}">
                <a16:creationId xmlns:a16="http://schemas.microsoft.com/office/drawing/2014/main" id="{2CA9631C-775E-878A-E6AC-920E3933CE7A}"/>
              </a:ext>
            </a:extLst>
          </p:cNvPr>
          <p:cNvSpPr txBox="1"/>
          <p:nvPr/>
        </p:nvSpPr>
        <p:spPr>
          <a:xfrm>
            <a:off x="617349" y="1056467"/>
            <a:ext cx="10957301" cy="53267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buChar char="•"/>
            </a:pPr>
            <a:r>
              <a:rPr lang="en-US" sz="1200" b="1" dirty="0">
                <a:latin typeface="SAPBook"/>
              </a:rPr>
              <a:t>Agility and resilience:</a:t>
            </a:r>
            <a:r>
              <a:rPr lang="en-US" sz="1200" dirty="0">
                <a:latin typeface="SAPBook"/>
              </a:rPr>
              <a:t> When renewable energy is generated by new partners like cooperatives and prosumers, it is often intermittent and variable. Sensors and automation can be used to identify parts of the grid that are vulnerable and respond with automated rerouting – storing surplus energy during peak generation times and rerouting it during gaps in the flow.</a:t>
            </a:r>
            <a:endParaRPr lang="en-US" sz="1200"/>
          </a:p>
          <a:p>
            <a:pPr algn="just">
              <a:lnSpc>
                <a:spcPct val="150000"/>
              </a:lnSpc>
              <a:buChar char="•"/>
            </a:pPr>
            <a:r>
              <a:rPr lang="en-US" sz="1200" b="1" dirty="0">
                <a:latin typeface="SAPBook"/>
              </a:rPr>
              <a:t>More precise forecasting:</a:t>
            </a:r>
            <a:r>
              <a:rPr lang="en-US" sz="1200" dirty="0">
                <a:latin typeface="SAPBook"/>
              </a:rPr>
              <a:t> The utilities sector faces widespread price variability due to changes in consumption. Predictive analytics models can be used to more reliably predict power loads and renewable energy generation. By combining data from advanced metering infrastructure (AMI) with AI, predictions are more accurate than traditional approaches.</a:t>
            </a:r>
          </a:p>
          <a:p>
            <a:pPr algn="just">
              <a:lnSpc>
                <a:spcPct val="150000"/>
              </a:lnSpc>
              <a:buChar char="•"/>
            </a:pPr>
            <a:r>
              <a:rPr lang="en-US" sz="1200" b="1" dirty="0">
                <a:latin typeface="SAPBook"/>
              </a:rPr>
              <a:t>More sophisticated outage alerts:</a:t>
            </a:r>
            <a:r>
              <a:rPr lang="en-US" sz="1200" dirty="0">
                <a:latin typeface="SAPBook"/>
              </a:rPr>
              <a:t> The network of sensors, meters, and actuators in a smart grid can give a “last gasp" short signal transmission, including time and date, to indicate a loss in power due to partial or complete outages. In addition, the predictive capabilities of AI and the real-time data of smart meters can notify operators of outages right before they happen. These systems can even differentiate between individual, street, and zonal outages.</a:t>
            </a:r>
          </a:p>
          <a:p>
            <a:pPr algn="just">
              <a:lnSpc>
                <a:spcPct val="150000"/>
              </a:lnSpc>
              <a:buChar char="•"/>
            </a:pPr>
            <a:r>
              <a:rPr lang="en-US" sz="1200" b="1" dirty="0">
                <a:latin typeface="SAPBook"/>
              </a:rPr>
              <a:t>Optimized power yield:</a:t>
            </a:r>
            <a:r>
              <a:rPr lang="en-US" sz="1200" dirty="0">
                <a:latin typeface="SAPBook"/>
              </a:rPr>
              <a:t> The use of AI-powered sensor networks in generation stages can also be used to optimize power output. In a similar way, solar energy also benefits from AI tools to increase productivity by predicting solar radiation.</a:t>
            </a:r>
          </a:p>
          <a:p>
            <a:pPr algn="just">
              <a:lnSpc>
                <a:spcPct val="150000"/>
              </a:lnSpc>
              <a:buChar char="•"/>
            </a:pPr>
            <a:r>
              <a:rPr lang="en-US" sz="1200" b="1" dirty="0">
                <a:latin typeface="SAPBook"/>
              </a:rPr>
              <a:t>Improved automated switching:</a:t>
            </a:r>
            <a:r>
              <a:rPr lang="en-US" sz="1200" dirty="0">
                <a:latin typeface="SAPBook"/>
              </a:rPr>
              <a:t> The ability of AI tools to predict grid imbalances and to differentiate between a brief power interruption and a full-on outage will soon allow switching protocols to be automated. This will allow utility companies to reroute energy or isolate affected areas before severe damages occur or the outage expands to other areas. These tools are a line of defense that ensures the safety of the essential equipment used to isolate and repair faults.</a:t>
            </a:r>
          </a:p>
          <a:p>
            <a:pPr algn="just">
              <a:lnSpc>
                <a:spcPct val="150000"/>
              </a:lnSpc>
              <a:buChar char="•"/>
            </a:pPr>
            <a:r>
              <a:rPr lang="en-US" sz="1200" b="1" dirty="0">
                <a:latin typeface="SAPBook"/>
              </a:rPr>
              <a:t>More flexible demand-side management (DSM):</a:t>
            </a:r>
            <a:r>
              <a:rPr lang="en-US" sz="1200" dirty="0">
                <a:latin typeface="SAPBook"/>
              </a:rPr>
              <a:t> Peaks in energy demand put utility companies under great strain. Using AI and smart meters in homes and offices can help with scheduling, planning, executing, and monitoring changes in energy demand.</a:t>
            </a:r>
          </a:p>
          <a:p>
            <a:pPr algn="just">
              <a:lnSpc>
                <a:spcPct val="150000"/>
              </a:lnSpc>
              <a:buFont typeface="Arial"/>
              <a:buChar char="•"/>
            </a:pPr>
            <a:r>
              <a:rPr lang="en-US" sz="1200" b="1" dirty="0">
                <a:latin typeface="SAPBook"/>
              </a:rPr>
              <a:t>Improved security:</a:t>
            </a:r>
            <a:r>
              <a:rPr lang="en-US" sz="1200" dirty="0">
                <a:latin typeface="SAPBook"/>
              </a:rPr>
              <a:t> Cybersecurity is a key concern for all business sectors. And the increasing number and complexity of cyberattack strategies presents a risk to both existing and new electrical grids. AI tools can help reduce this risk by detecting network attack features, malware, and intrusion and by providing network security protection for power systems.</a:t>
            </a:r>
          </a:p>
        </p:txBody>
      </p:sp>
      <p:sp>
        <p:nvSpPr>
          <p:cNvPr id="4" name="Slide Number Placeholder 3">
            <a:extLst>
              <a:ext uri="{FF2B5EF4-FFF2-40B4-BE49-F238E27FC236}">
                <a16:creationId xmlns:a16="http://schemas.microsoft.com/office/drawing/2014/main" id="{78C7CEDC-2C45-9B56-D554-90F447E45E7F}"/>
              </a:ext>
            </a:extLst>
          </p:cNvPr>
          <p:cNvSpPr>
            <a:spLocks noGrp="1"/>
          </p:cNvSpPr>
          <p:nvPr>
            <p:ph type="sldNum" sz="quarter" idx="4"/>
          </p:nvPr>
        </p:nvSpPr>
        <p:spPr/>
        <p:txBody>
          <a:bodyPr/>
          <a:lstStyle/>
          <a:p>
            <a:pPr>
              <a:defRPr/>
            </a:pPr>
            <a:fld id="{B4F4C855-D48D-4182-9BCF-06A77E58F8FD}" type="slidenum">
              <a:rPr lang="en-US" smtClean="0"/>
              <a:pPr>
                <a:defRPr/>
              </a:pPr>
              <a:t>7</a:t>
            </a:fld>
            <a:endParaRPr lang="en-US"/>
          </a:p>
        </p:txBody>
      </p:sp>
    </p:spTree>
    <p:extLst>
      <p:ext uri="{BB962C8B-B14F-4D97-AF65-F5344CB8AC3E}">
        <p14:creationId xmlns:p14="http://schemas.microsoft.com/office/powerpoint/2010/main" val="659991106"/>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232817-4395-4EFE-6F57-24DD744E2926}"/>
              </a:ext>
            </a:extLst>
          </p:cNvPr>
          <p:cNvSpPr txBox="1"/>
          <p:nvPr/>
        </p:nvSpPr>
        <p:spPr>
          <a:xfrm>
            <a:off x="462366" y="281553"/>
            <a:ext cx="11112284" cy="100388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3200" b="1" cap="all">
                <a:solidFill>
                  <a:schemeClr val="accent1"/>
                </a:solidFill>
                <a:latin typeface="+mj-lt"/>
                <a:ea typeface="+mj-ea"/>
                <a:cs typeface="+mj-cs"/>
              </a:rPr>
              <a:t>our energy and utilities management solutions</a:t>
            </a:r>
          </a:p>
        </p:txBody>
      </p:sp>
      <p:sp>
        <p:nvSpPr>
          <p:cNvPr id="4" name="TextBox 3">
            <a:extLst>
              <a:ext uri="{FF2B5EF4-FFF2-40B4-BE49-F238E27FC236}">
                <a16:creationId xmlns:a16="http://schemas.microsoft.com/office/drawing/2014/main" id="{79DA108E-59CE-937E-DE64-70D67ACC6216}"/>
              </a:ext>
            </a:extLst>
          </p:cNvPr>
          <p:cNvSpPr txBox="1"/>
          <p:nvPr/>
        </p:nvSpPr>
        <p:spPr>
          <a:xfrm>
            <a:off x="617349" y="978976"/>
            <a:ext cx="10918555" cy="5137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b="1" dirty="0">
                <a:latin typeface="Arial"/>
                <a:cs typeface="Arial"/>
              </a:rPr>
              <a:t>Utilities Asset Management :</a:t>
            </a:r>
            <a:r>
              <a:rPr lang="en-US" sz="1400" dirty="0">
                <a:latin typeface="Arial"/>
                <a:cs typeface="Arial"/>
              </a:rPr>
              <a:t> </a:t>
            </a:r>
            <a:r>
              <a:rPr lang="en-US" sz="1400" dirty="0">
                <a:ea typeface="+mn-lt"/>
                <a:cs typeface="+mn-lt"/>
              </a:rPr>
              <a:t>Minimize downtime while keeping energy assets such as pipelines, plants, and sub-stations operating at peak performance. Our utilities asset management solutions provide a single, real-time view of data, so you can closely monitor smart grid conditions, improve asset planning and lifecycle costs, and enhance predictive maintenance from the shop floor to the field.</a:t>
            </a:r>
            <a:endParaRPr lang="en-US" sz="1400" dirty="0">
              <a:latin typeface="Arial"/>
              <a:cs typeface="Arial"/>
            </a:endParaRPr>
          </a:p>
          <a:p>
            <a:pPr algn="just"/>
            <a:endParaRPr lang="en-US" sz="1400" dirty="0">
              <a:latin typeface="Century Gothic"/>
              <a:cs typeface="Arial"/>
            </a:endParaRPr>
          </a:p>
          <a:p>
            <a:pPr algn="just"/>
            <a:r>
              <a:rPr lang="en-US" sz="1400" b="1" dirty="0">
                <a:latin typeface="Arial"/>
                <a:cs typeface="Arial"/>
              </a:rPr>
              <a:t>Smart Metering</a:t>
            </a:r>
            <a:r>
              <a:rPr lang="en-US" sz="1400" b="1" dirty="0">
                <a:ea typeface="+mn-lt"/>
                <a:cs typeface="+mn-lt"/>
              </a:rPr>
              <a:t> : </a:t>
            </a:r>
            <a:r>
              <a:rPr lang="en-US" sz="1400" dirty="0">
                <a:ea typeface="+mn-lt"/>
                <a:cs typeface="+mn-lt"/>
              </a:rPr>
              <a:t>An advanced metering infrastructure (AMI) that lets you collect and analyze energy, gas, or water data in real time. Our utility metering solutions provide advanced analytics and dashboards for monitoring, managing, and forecasting energy consumption. Support the entire meter lifecycle, and use technology such as machine learning, to automate and guide users through complex processes. </a:t>
            </a:r>
          </a:p>
          <a:p>
            <a:pPr algn="just"/>
            <a:endParaRPr lang="en-US" sz="1400" dirty="0">
              <a:ea typeface="+mn-lt"/>
              <a:cs typeface="+mn-lt"/>
            </a:endParaRPr>
          </a:p>
          <a:p>
            <a:pPr algn="just"/>
            <a:r>
              <a:rPr lang="en-US" sz="1400" b="1" dirty="0">
                <a:ea typeface="+mn-lt"/>
                <a:cs typeface="+mn-lt"/>
              </a:rPr>
              <a:t>Utilities Billing and Customer Service : </a:t>
            </a:r>
            <a:r>
              <a:rPr lang="en-US" sz="1400" dirty="0">
                <a:ea typeface="+mn-lt"/>
                <a:cs typeface="+mn-lt"/>
              </a:rPr>
              <a:t>Interact with customers in real time across any channel and collect feedback you can use to turn utility bills into letters that inform and engage. Our utilities billing and customer service solutions let you create compelling upsell offers, support subscription billing and invoicing, and help encourage energy efficiency with incentives and billing for overages and underage.</a:t>
            </a:r>
          </a:p>
          <a:p>
            <a:pPr algn="just"/>
            <a:endParaRPr lang="en-US" sz="1400" dirty="0">
              <a:ea typeface="+mn-lt"/>
              <a:cs typeface="+mn-lt"/>
            </a:endParaRPr>
          </a:p>
          <a:p>
            <a:pPr algn="just"/>
            <a:r>
              <a:rPr lang="en-US" sz="1400" b="1" dirty="0">
                <a:ea typeface="+mn-lt"/>
                <a:cs typeface="+mn-lt"/>
              </a:rPr>
              <a:t>Utilities Field Service :</a:t>
            </a:r>
            <a:r>
              <a:rPr lang="en-US" sz="1400" dirty="0">
                <a:ea typeface="+mn-lt"/>
                <a:cs typeface="+mn-lt"/>
              </a:rPr>
              <a:t> Run more efficient field service operations – from service appointments to outage management and emergencies. Our field service management solutions can help you improve customer satisfaction and lower costs with AI-powered scheduling, planning, and dispatch. Take advantage of real-time analytics and reports, mobile tools, automated invoicing, flexible workforce management, and more.</a:t>
            </a:r>
          </a:p>
          <a:p>
            <a:pPr algn="just"/>
            <a:endParaRPr lang="en-US" sz="1400" b="1" dirty="0">
              <a:ea typeface="+mn-lt"/>
              <a:cs typeface="+mn-lt"/>
            </a:endParaRPr>
          </a:p>
          <a:p>
            <a:pPr algn="just"/>
            <a:r>
              <a:rPr lang="en-US" sz="1400" b="1" dirty="0">
                <a:ea typeface="+mn-lt"/>
                <a:cs typeface="+mn-lt"/>
              </a:rPr>
              <a:t>Utilities Technology :</a:t>
            </a:r>
            <a:r>
              <a:rPr lang="en-US" sz="1400" dirty="0">
                <a:ea typeface="+mn-lt"/>
                <a:cs typeface="+mn-lt"/>
              </a:rPr>
              <a:t> SAP solutions, such SAP S/4HANA Cloud ERP, offer built-in technologies like machine learning to accelerate your digital transformation. Support energy transition and offer new services with a lightning-fast in-memory database, AI-powered analytics, IoT capabilities, and more.</a:t>
            </a:r>
            <a:endParaRPr lang="en-US" dirty="0"/>
          </a:p>
        </p:txBody>
      </p:sp>
      <p:sp>
        <p:nvSpPr>
          <p:cNvPr id="2" name="Slide Number Placeholder 1">
            <a:extLst>
              <a:ext uri="{FF2B5EF4-FFF2-40B4-BE49-F238E27FC236}">
                <a16:creationId xmlns:a16="http://schemas.microsoft.com/office/drawing/2014/main" id="{94776062-F120-BB6E-82A1-A87143F97FAD}"/>
              </a:ext>
            </a:extLst>
          </p:cNvPr>
          <p:cNvSpPr>
            <a:spLocks noGrp="1"/>
          </p:cNvSpPr>
          <p:nvPr>
            <p:ph type="sldNum" sz="quarter" idx="4"/>
          </p:nvPr>
        </p:nvSpPr>
        <p:spPr/>
        <p:txBody>
          <a:bodyPr/>
          <a:lstStyle/>
          <a:p>
            <a:pPr>
              <a:defRPr/>
            </a:pPr>
            <a:fld id="{B4F4C855-D48D-4182-9BCF-06A77E58F8FD}" type="slidenum">
              <a:rPr lang="en-US" smtClean="0"/>
              <a:pPr>
                <a:defRPr/>
              </a:pPr>
              <a:t>8</a:t>
            </a:fld>
            <a:endParaRPr lang="en-US"/>
          </a:p>
        </p:txBody>
      </p:sp>
    </p:spTree>
    <p:extLst>
      <p:ext uri="{BB962C8B-B14F-4D97-AF65-F5344CB8AC3E}">
        <p14:creationId xmlns:p14="http://schemas.microsoft.com/office/powerpoint/2010/main" val="415563182"/>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848577-FD82-88F5-C20E-C1E19404CD87}"/>
              </a:ext>
            </a:extLst>
          </p:cNvPr>
          <p:cNvSpPr txBox="1"/>
          <p:nvPr/>
        </p:nvSpPr>
        <p:spPr>
          <a:xfrm>
            <a:off x="811078" y="346129"/>
            <a:ext cx="8710047" cy="52669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fontAlgn="base">
              <a:lnSpc>
                <a:spcPct val="90000"/>
              </a:lnSpc>
              <a:spcBef>
                <a:spcPct val="0"/>
              </a:spcBef>
              <a:spcAft>
                <a:spcPct val="0"/>
              </a:spcAft>
            </a:pPr>
            <a:r>
              <a:rPr lang="en-US" sz="3200" b="1" cap="all" dirty="0">
                <a:solidFill>
                  <a:schemeClr val="accent1"/>
                </a:solidFill>
                <a:latin typeface="+mj-lt"/>
                <a:ea typeface="+mj-ea"/>
                <a:cs typeface="+mj-cs"/>
              </a:rPr>
              <a:t>Big Data in energy: </a:t>
            </a:r>
            <a:r>
              <a:rPr lang="en-US" sz="3200" cap="all" dirty="0">
                <a:solidFill>
                  <a:schemeClr val="accent1"/>
                </a:solidFill>
                <a:latin typeface="+mj-lt"/>
                <a:ea typeface="+mj-ea"/>
                <a:cs typeface="+mj-cs"/>
              </a:rPr>
              <a:t>Why it matters</a:t>
            </a:r>
          </a:p>
        </p:txBody>
      </p:sp>
      <p:sp>
        <p:nvSpPr>
          <p:cNvPr id="3" name="TextBox 2">
            <a:extLst>
              <a:ext uri="{FF2B5EF4-FFF2-40B4-BE49-F238E27FC236}">
                <a16:creationId xmlns:a16="http://schemas.microsoft.com/office/drawing/2014/main" id="{20D48177-D843-88A4-4A4B-24ACA662EC81}"/>
              </a:ext>
            </a:extLst>
          </p:cNvPr>
          <p:cNvSpPr txBox="1"/>
          <p:nvPr/>
        </p:nvSpPr>
        <p:spPr>
          <a:xfrm>
            <a:off x="1495586" y="1108129"/>
            <a:ext cx="871004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rgbClr val="BF9000"/>
                </a:solidFill>
                <a:latin typeface="Benton Sans"/>
              </a:rPr>
              <a:t> It’s the ability to leverage and understand all that data and use it to optimize power usage and inform operations.</a:t>
            </a:r>
          </a:p>
        </p:txBody>
      </p:sp>
      <p:sp>
        <p:nvSpPr>
          <p:cNvPr id="4" name="TextBox 3">
            <a:extLst>
              <a:ext uri="{FF2B5EF4-FFF2-40B4-BE49-F238E27FC236}">
                <a16:creationId xmlns:a16="http://schemas.microsoft.com/office/drawing/2014/main" id="{90771975-8B94-521C-E19F-F87D32E1B196}"/>
              </a:ext>
            </a:extLst>
          </p:cNvPr>
          <p:cNvSpPr txBox="1"/>
          <p:nvPr/>
        </p:nvSpPr>
        <p:spPr>
          <a:xfrm>
            <a:off x="1121044" y="2063858"/>
            <a:ext cx="9278318" cy="37888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buChar char="•"/>
            </a:pPr>
            <a:r>
              <a:rPr lang="en-US" dirty="0">
                <a:latin typeface="Benton Sans"/>
              </a:rPr>
              <a:t>Better integrate renewable and alternative power in utilities companies by learning to predict and manage intermittence and balance a myriad of small inputs from prosumer players.</a:t>
            </a:r>
            <a:endParaRPr lang="en-US" dirty="0"/>
          </a:p>
          <a:p>
            <a:pPr algn="just">
              <a:lnSpc>
                <a:spcPct val="150000"/>
              </a:lnSpc>
              <a:buChar char="•"/>
            </a:pPr>
            <a:r>
              <a:rPr lang="en-US" dirty="0">
                <a:latin typeface="Benton Sans"/>
              </a:rPr>
              <a:t>Protect consumers by anticipating outages and redirecting resources in a fraction of a second – rather than after everything has gone down.</a:t>
            </a:r>
          </a:p>
          <a:p>
            <a:pPr algn="just">
              <a:lnSpc>
                <a:spcPct val="150000"/>
              </a:lnSpc>
              <a:buChar char="•"/>
            </a:pPr>
            <a:r>
              <a:rPr lang="en-US" dirty="0">
                <a:latin typeface="Benton Sans"/>
              </a:rPr>
              <a:t>Save money for companies and consumers alike by digitally learning from past activities and using that intel to better manage and automate day-to-day activities.</a:t>
            </a:r>
          </a:p>
          <a:p>
            <a:pPr algn="just">
              <a:lnSpc>
                <a:spcPct val="150000"/>
              </a:lnSpc>
              <a:buChar char="•"/>
            </a:pPr>
            <a:r>
              <a:rPr lang="en-US" dirty="0">
                <a:latin typeface="Benton Sans"/>
              </a:rPr>
              <a:t>Provide fast, actionable insights that let utilities companies make confident and quick decisions in an increasingly competitive environment.</a:t>
            </a:r>
          </a:p>
          <a:p>
            <a:pPr algn="just">
              <a:lnSpc>
                <a:spcPct val="150000"/>
              </a:lnSpc>
            </a:pPr>
            <a:endParaRPr lang="en-US" dirty="0">
              <a:latin typeface="Benton Sans"/>
            </a:endParaRPr>
          </a:p>
        </p:txBody>
      </p:sp>
      <p:sp>
        <p:nvSpPr>
          <p:cNvPr id="5" name="Slide Number Placeholder 4">
            <a:extLst>
              <a:ext uri="{FF2B5EF4-FFF2-40B4-BE49-F238E27FC236}">
                <a16:creationId xmlns:a16="http://schemas.microsoft.com/office/drawing/2014/main" id="{0F9029BE-45C3-AE4E-8FA8-F55CC1CD37D7}"/>
              </a:ext>
            </a:extLst>
          </p:cNvPr>
          <p:cNvSpPr>
            <a:spLocks noGrp="1"/>
          </p:cNvSpPr>
          <p:nvPr>
            <p:ph type="sldNum" sz="quarter" idx="4"/>
          </p:nvPr>
        </p:nvSpPr>
        <p:spPr/>
        <p:txBody>
          <a:bodyPr/>
          <a:lstStyle/>
          <a:p>
            <a:pPr>
              <a:defRPr/>
            </a:pPr>
            <a:fld id="{B4F4C855-D48D-4182-9BCF-06A77E58F8FD}" type="slidenum">
              <a:rPr lang="en-US" smtClean="0"/>
              <a:pPr>
                <a:defRPr/>
              </a:pPr>
              <a:t>9</a:t>
            </a:fld>
            <a:endParaRPr lang="en-US"/>
          </a:p>
        </p:txBody>
      </p:sp>
    </p:spTree>
    <p:extLst>
      <p:ext uri="{BB962C8B-B14F-4D97-AF65-F5344CB8AC3E}">
        <p14:creationId xmlns:p14="http://schemas.microsoft.com/office/powerpoint/2010/main" val="3158032547"/>
      </p:ext>
    </p:extLst>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Exalogic">
      <a:dk1>
        <a:srgbClr val="000000"/>
      </a:dk1>
      <a:lt1>
        <a:sysClr val="window" lastClr="FFFFFF"/>
      </a:lt1>
      <a:dk2>
        <a:srgbClr val="333333"/>
      </a:dk2>
      <a:lt2>
        <a:srgbClr val="E7E6E6"/>
      </a:lt2>
      <a:accent1>
        <a:srgbClr val="346195"/>
      </a:accent1>
      <a:accent2>
        <a:srgbClr val="358FEF"/>
      </a:accent2>
      <a:accent3>
        <a:srgbClr val="FFC000"/>
      </a:accent3>
      <a:accent4>
        <a:srgbClr val="95E616"/>
      </a:accent4>
      <a:accent5>
        <a:srgbClr val="FF304C"/>
      </a:accent5>
      <a:accent6>
        <a:srgbClr val="646567"/>
      </a:accent6>
      <a:hlink>
        <a:srgbClr val="0000FF"/>
      </a:hlink>
      <a:folHlink>
        <a:srgbClr val="954F72"/>
      </a:folHlink>
    </a:clrScheme>
    <a:fontScheme name="EXA Font">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11</Slides>
  <Notes>0</Notes>
  <HiddenSlides>0</HiddenSlides>
  <MMClips>0</MMClips>
  <ScaleCrop>false</ScaleCrop>
  <HeadingPairs>
    <vt:vector size="4" baseType="variant">
      <vt:variant>
        <vt:lpstr>Theme</vt:lpstr>
      </vt:variant>
      <vt:variant>
        <vt:i4>2</vt:i4>
      </vt:variant>
      <vt:variant>
        <vt:lpstr>Slide Titles</vt:lpstr>
      </vt:variant>
      <vt:variant>
        <vt:i4>11</vt:i4>
      </vt:variant>
    </vt:vector>
  </HeadingPairs>
  <TitlesOfParts>
    <vt:vector size="13"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452</cp:revision>
  <dcterms:created xsi:type="dcterms:W3CDTF">2022-06-01T08:00:32Z</dcterms:created>
  <dcterms:modified xsi:type="dcterms:W3CDTF">2022-06-01T11:52:49Z</dcterms:modified>
</cp:coreProperties>
</file>

<file path=docProps/thumbnail.jpeg>
</file>